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01" r:id="rId2"/>
    <p:sldId id="5335" r:id="rId3"/>
    <p:sldId id="5362" r:id="rId4"/>
    <p:sldId id="5337" r:id="rId5"/>
    <p:sldId id="5356" r:id="rId6"/>
    <p:sldId id="5338" r:id="rId7"/>
    <p:sldId id="5340" r:id="rId8"/>
    <p:sldId id="5363" r:id="rId9"/>
    <p:sldId id="5357" r:id="rId10"/>
    <p:sldId id="5358" r:id="rId11"/>
    <p:sldId id="5426" r:id="rId12"/>
    <p:sldId id="5361" r:id="rId13"/>
    <p:sldId id="5364" r:id="rId14"/>
    <p:sldId id="5367" r:id="rId15"/>
    <p:sldId id="5368" r:id="rId16"/>
    <p:sldId id="5427" r:id="rId17"/>
    <p:sldId id="5423" r:id="rId18"/>
    <p:sldId id="5365" r:id="rId19"/>
    <p:sldId id="5428" r:id="rId20"/>
    <p:sldId id="5429" r:id="rId21"/>
    <p:sldId id="5430" r:id="rId22"/>
    <p:sldId id="5431" r:id="rId23"/>
    <p:sldId id="5392" r:id="rId24"/>
    <p:sldId id="5382" r:id="rId25"/>
    <p:sldId id="5432" r:id="rId26"/>
    <p:sldId id="5433" r:id="rId27"/>
    <p:sldId id="5434" r:id="rId28"/>
    <p:sldId id="5380" r:id="rId29"/>
    <p:sldId id="5435" r:id="rId30"/>
    <p:sldId id="5436" r:id="rId31"/>
    <p:sldId id="5437" r:id="rId32"/>
    <p:sldId id="5438" r:id="rId33"/>
    <p:sldId id="2849"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22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037"/>
    <a:srgbClr val="92D050"/>
    <a:srgbClr val="4472C4"/>
    <a:srgbClr val="CFD5EA"/>
    <a:srgbClr val="306F99"/>
    <a:srgbClr val="0043CA"/>
    <a:srgbClr val="FF6161"/>
    <a:srgbClr val="843C0C"/>
    <a:srgbClr val="F7CBAC"/>
    <a:srgbClr val="52B5D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6196" autoAdjust="0"/>
  </p:normalViewPr>
  <p:slideViewPr>
    <p:cSldViewPr snapToGrid="0" showGuides="1">
      <p:cViewPr varScale="1">
        <p:scale>
          <a:sx n="109" d="100"/>
          <a:sy n="109" d="100"/>
        </p:scale>
        <p:origin x="678" y="108"/>
      </p:cViewPr>
      <p:guideLst>
        <p:guide orient="horz" pos="2205"/>
        <p:guide pos="223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Light" panose="020B0300000000000000" pitchFamily="34" charset="-122"/>
                <a:ea typeface="思源黑体 Light" panose="020B0300000000000000" pitchFamily="34" charset="-122"/>
              </a:defRPr>
            </a:lvl1pPr>
          </a:lstStyle>
          <a:p>
            <a:fld id="{836E8EF2-B071-4DFE-A248-EC2926A9D23A}" type="datetimeFigureOut">
              <a:rPr lang="zh-CN" altLang="en-US" smtClean="0"/>
              <a:pPr/>
              <a:t>2020/8/4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Light" panose="020B0300000000000000" pitchFamily="34" charset="-122"/>
                <a:ea typeface="思源黑体 Light" panose="020B03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Light" panose="020B0300000000000000" pitchFamily="34" charset="-122"/>
                <a:ea typeface="思源黑体 Light" panose="020B0300000000000000" pitchFamily="34" charset="-122"/>
              </a:defRPr>
            </a:lvl1pPr>
          </a:lstStyle>
          <a:p>
            <a:fld id="{1DD1DE62-037D-4B8B-A3D8-DDA6C9094732}" type="slidenum">
              <a:rPr lang="zh-CN" altLang="en-US" smtClean="0"/>
              <a:pPr/>
              <a:t>‹#›</a:t>
            </a:fld>
            <a:endParaRPr lang="zh-CN" altLang="en-US" dirty="0"/>
          </a:p>
        </p:txBody>
      </p:sp>
    </p:spTree>
    <p:extLst>
      <p:ext uri="{BB962C8B-B14F-4D97-AF65-F5344CB8AC3E}">
        <p14:creationId xmlns:p14="http://schemas.microsoft.com/office/powerpoint/2010/main" val="3857402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1pPr>
    <a:lvl2pPr marL="4572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2pPr>
    <a:lvl3pPr marL="9144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3pPr>
    <a:lvl4pPr marL="13716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4pPr>
    <a:lvl5pPr marL="1828800" algn="l" defTabSz="914400" rtl="0" eaLnBrk="1" latinLnBrk="0" hangingPunct="1">
      <a:defRPr sz="1200" kern="1200">
        <a:solidFill>
          <a:schemeClr val="tx1"/>
        </a:solidFill>
        <a:latin typeface="思源黑体 Light" panose="020B0300000000000000" pitchFamily="34" charset="-122"/>
        <a:ea typeface="思源黑体 Light" panose="020B03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noTextEdit="1"/>
          </p:cNvSpPr>
          <p:nvPr>
            <p:ph type="sldImg"/>
          </p:nvPr>
        </p:nvSpPr>
        <p:spPr/>
      </p:sp>
      <p:sp>
        <p:nvSpPr>
          <p:cNvPr id="145410" name="备注占位符 2"/>
          <p:cNvSpPr>
            <a:spLocks noGrp="1"/>
          </p:cNvSpPr>
          <p:nvPr>
            <p:ph type="body" idx="1"/>
          </p:nvPr>
        </p:nvSpPr>
        <p:spPr bwMode="auto">
          <a:xfrm>
            <a:off x="681038" y="4783138"/>
            <a:ext cx="5443537" cy="39131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latin typeface="Arial" charset="0"/>
            </a:endParaRPr>
          </a:p>
        </p:txBody>
      </p:sp>
      <p:sp>
        <p:nvSpPr>
          <p:cNvPr id="145411"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3DE27567-C273-F44A-BFCC-708A73A50A7B}" type="datetime1">
              <a:rPr lang="zh-CN" altLang="en-US"/>
              <a:pPr>
                <a:buFont typeface="Arial" charset="0"/>
                <a:buNone/>
              </a:pPr>
              <a:t>2020/8/4</a:t>
            </a:fld>
            <a:endParaRPr lang="zh-CN" altLang="en-US" sz="1200"/>
          </a:p>
        </p:txBody>
      </p:sp>
      <p:sp>
        <p:nvSpPr>
          <p:cNvPr id="145412" name="幻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11D30CB7-923E-C942-88A1-B4FC5E25740C}" type="slidenum">
              <a:rPr lang="zh-CN" altLang="en-US"/>
              <a:pPr>
                <a:buFont typeface="Arial" charset="0"/>
                <a:buNone/>
              </a:pPr>
              <a:t>1</a:t>
            </a:fld>
            <a:endParaRPr lang="zh-CN"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14</a:t>
            </a:fld>
            <a:endParaRPr lang="zh-CN" altLang="en-US" dirty="0"/>
          </a:p>
        </p:txBody>
      </p:sp>
    </p:spTree>
    <p:extLst>
      <p:ext uri="{BB962C8B-B14F-4D97-AF65-F5344CB8AC3E}">
        <p14:creationId xmlns:p14="http://schemas.microsoft.com/office/powerpoint/2010/main" val="1441624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16</a:t>
            </a:fld>
            <a:endParaRPr lang="zh-CN" altLang="en-US" dirty="0"/>
          </a:p>
        </p:txBody>
      </p:sp>
    </p:spTree>
    <p:extLst>
      <p:ext uri="{BB962C8B-B14F-4D97-AF65-F5344CB8AC3E}">
        <p14:creationId xmlns:p14="http://schemas.microsoft.com/office/powerpoint/2010/main" val="155861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幻灯片图像占位符 1"/>
          <p:cNvSpPr>
            <a:spLocks noGrp="1" noRot="1" noChangeAspect="1" noTextEdit="1"/>
          </p:cNvSpPr>
          <p:nvPr>
            <p:ph type="sldImg"/>
          </p:nvPr>
        </p:nvSpPr>
        <p:spPr/>
      </p:sp>
      <p:sp>
        <p:nvSpPr>
          <p:cNvPr id="149506" name="备注占位符 2"/>
          <p:cNvSpPr>
            <a:spLocks noGrp="1"/>
          </p:cNvSpPr>
          <p:nvPr>
            <p:ph type="body" idx="1"/>
          </p:nvPr>
        </p:nvSpPr>
        <p:spPr bwMode="auto">
          <a:xfrm>
            <a:off x="681038" y="4783138"/>
            <a:ext cx="5443537" cy="39131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endParaRPr kumimoji="1" lang="zh-CN" altLang="en-US" dirty="0">
              <a:latin typeface="Arial" charset="0"/>
            </a:endParaRPr>
          </a:p>
        </p:txBody>
      </p:sp>
      <p:sp>
        <p:nvSpPr>
          <p:cNvPr id="149507"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783210D-057C-4848-9225-46080BF12AF5}" type="datetime1">
              <a:rPr lang="zh-CN" altLang="en-US"/>
              <a:pPr>
                <a:buFont typeface="Arial" charset="0"/>
                <a:buNone/>
              </a:pPr>
              <a:t>2020/8/4</a:t>
            </a:fld>
            <a:endParaRPr lang="zh-CN" altLang="en-US" sz="1200"/>
          </a:p>
        </p:txBody>
      </p:sp>
      <p:sp>
        <p:nvSpPr>
          <p:cNvPr id="149508" name="幻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2D7B0AF-AC5B-8D44-8C04-1EFA681EB5CC}" type="slidenum">
              <a:rPr lang="zh-CN" altLang="en-US"/>
              <a:pPr>
                <a:buFont typeface="Arial" charset="0"/>
                <a:buNone/>
              </a:pPr>
              <a:t>18</a:t>
            </a:fld>
            <a:endParaRPr lang="zh-CN" alt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19</a:t>
            </a:fld>
            <a:endParaRPr lang="zh-CN" altLang="en-US" dirty="0"/>
          </a:p>
        </p:txBody>
      </p:sp>
    </p:spTree>
    <p:extLst>
      <p:ext uri="{BB962C8B-B14F-4D97-AF65-F5344CB8AC3E}">
        <p14:creationId xmlns:p14="http://schemas.microsoft.com/office/powerpoint/2010/main" val="277396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21</a:t>
            </a:fld>
            <a:endParaRPr lang="zh-CN" altLang="en-US" dirty="0"/>
          </a:p>
        </p:txBody>
      </p:sp>
    </p:spTree>
    <p:extLst>
      <p:ext uri="{BB962C8B-B14F-4D97-AF65-F5344CB8AC3E}">
        <p14:creationId xmlns:p14="http://schemas.microsoft.com/office/powerpoint/2010/main" val="2762163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幻灯片图像占位符 1"/>
          <p:cNvSpPr>
            <a:spLocks noGrp="1" noRot="1" noChangeAspect="1" noTextEdit="1"/>
          </p:cNvSpPr>
          <p:nvPr>
            <p:ph type="sldImg"/>
          </p:nvPr>
        </p:nvSpPr>
        <p:spPr/>
      </p:sp>
      <p:sp>
        <p:nvSpPr>
          <p:cNvPr id="149506" name="备注占位符 2"/>
          <p:cNvSpPr>
            <a:spLocks noGrp="1"/>
          </p:cNvSpPr>
          <p:nvPr>
            <p:ph type="body" idx="1"/>
          </p:nvPr>
        </p:nvSpPr>
        <p:spPr bwMode="auto">
          <a:xfrm>
            <a:off x="681038" y="4783138"/>
            <a:ext cx="5443537" cy="39131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endParaRPr kumimoji="1" lang="zh-CN" altLang="en-US" dirty="0">
              <a:latin typeface="Arial" charset="0"/>
            </a:endParaRPr>
          </a:p>
        </p:txBody>
      </p:sp>
      <p:sp>
        <p:nvSpPr>
          <p:cNvPr id="149507"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783210D-057C-4848-9225-46080BF12AF5}" type="datetime1">
              <a:rPr lang="zh-CN" altLang="en-US"/>
              <a:pPr>
                <a:buFont typeface="Arial" charset="0"/>
                <a:buNone/>
              </a:pPr>
              <a:t>2020/8/4</a:t>
            </a:fld>
            <a:endParaRPr lang="zh-CN" altLang="en-US" sz="1200"/>
          </a:p>
        </p:txBody>
      </p:sp>
      <p:sp>
        <p:nvSpPr>
          <p:cNvPr id="149508" name="幻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2D7B0AF-AC5B-8D44-8C04-1EFA681EB5CC}" type="slidenum">
              <a:rPr lang="zh-CN" altLang="en-US"/>
              <a:pPr>
                <a:buFont typeface="Arial" charset="0"/>
                <a:buNone/>
              </a:pPr>
              <a:t>23</a:t>
            </a:fld>
            <a:endParaRPr lang="zh-CN"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26</a:t>
            </a:fld>
            <a:endParaRPr lang="zh-CN" altLang="en-US" dirty="0"/>
          </a:p>
        </p:txBody>
      </p:sp>
    </p:spTree>
    <p:extLst>
      <p:ext uri="{BB962C8B-B14F-4D97-AF65-F5344CB8AC3E}">
        <p14:creationId xmlns:p14="http://schemas.microsoft.com/office/powerpoint/2010/main" val="4045154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幻灯片图像占位符 1"/>
          <p:cNvSpPr>
            <a:spLocks noGrp="1" noRot="1" noChangeAspect="1" noTextEdit="1"/>
          </p:cNvSpPr>
          <p:nvPr>
            <p:ph type="sldImg"/>
          </p:nvPr>
        </p:nvSpPr>
        <p:spPr/>
      </p:sp>
      <p:sp>
        <p:nvSpPr>
          <p:cNvPr id="149506" name="备注占位符 2"/>
          <p:cNvSpPr>
            <a:spLocks noGrp="1"/>
          </p:cNvSpPr>
          <p:nvPr>
            <p:ph type="body" idx="1"/>
          </p:nvPr>
        </p:nvSpPr>
        <p:spPr bwMode="auto">
          <a:xfrm>
            <a:off x="681038" y="4783138"/>
            <a:ext cx="5443537" cy="39131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endParaRPr kumimoji="1" lang="zh-CN" altLang="en-US" dirty="0">
              <a:latin typeface="Arial" charset="0"/>
            </a:endParaRPr>
          </a:p>
        </p:txBody>
      </p:sp>
      <p:sp>
        <p:nvSpPr>
          <p:cNvPr id="149507"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783210D-057C-4848-9225-46080BF12AF5}" type="datetime1">
              <a:rPr lang="zh-CN" altLang="en-US"/>
              <a:pPr>
                <a:buFont typeface="Arial" charset="0"/>
                <a:buNone/>
              </a:pPr>
              <a:t>2020/8/4</a:t>
            </a:fld>
            <a:endParaRPr lang="zh-CN" altLang="en-US" sz="1200"/>
          </a:p>
        </p:txBody>
      </p:sp>
      <p:sp>
        <p:nvSpPr>
          <p:cNvPr id="149508" name="幻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2D7B0AF-AC5B-8D44-8C04-1EFA681EB5CC}" type="slidenum">
              <a:rPr lang="zh-CN" altLang="en-US"/>
              <a:pPr>
                <a:buFont typeface="Arial" charset="0"/>
                <a:buNone/>
              </a:pPr>
              <a:t>28</a:t>
            </a:fld>
            <a:endParaRPr lang="zh-CN"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31</a:t>
            </a:fld>
            <a:endParaRPr lang="zh-CN" altLang="en-US" dirty="0"/>
          </a:p>
        </p:txBody>
      </p:sp>
    </p:spTree>
    <p:extLst>
      <p:ext uri="{BB962C8B-B14F-4D97-AF65-F5344CB8AC3E}">
        <p14:creationId xmlns:p14="http://schemas.microsoft.com/office/powerpoint/2010/main" val="153558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幻灯片图像占位符 1"/>
          <p:cNvSpPr>
            <a:spLocks noGrp="1" noRot="1" noChangeAspect="1" noTextEdit="1"/>
          </p:cNvSpPr>
          <p:nvPr>
            <p:ph type="sldImg"/>
          </p:nvPr>
        </p:nvSpPr>
        <p:spPr/>
      </p:sp>
      <p:sp>
        <p:nvSpPr>
          <p:cNvPr id="145410" name="备注占位符 2"/>
          <p:cNvSpPr>
            <a:spLocks noGrp="1"/>
          </p:cNvSpPr>
          <p:nvPr>
            <p:ph type="body" idx="1"/>
          </p:nvPr>
        </p:nvSpPr>
        <p:spPr bwMode="auto">
          <a:xfrm>
            <a:off x="681038" y="4783138"/>
            <a:ext cx="5443537" cy="39131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latin typeface="Arial" charset="0"/>
            </a:endParaRPr>
          </a:p>
        </p:txBody>
      </p:sp>
      <p:sp>
        <p:nvSpPr>
          <p:cNvPr id="145411"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3DE27567-C273-F44A-BFCC-708A73A50A7B}" type="datetime1">
              <a:rPr lang="zh-CN" altLang="en-US"/>
              <a:pPr>
                <a:buFont typeface="Arial" charset="0"/>
                <a:buNone/>
              </a:pPr>
              <a:t>2020/8/4</a:t>
            </a:fld>
            <a:endParaRPr lang="zh-CN" altLang="en-US" sz="1200"/>
          </a:p>
        </p:txBody>
      </p:sp>
      <p:sp>
        <p:nvSpPr>
          <p:cNvPr id="145412" name="幻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11D30CB7-923E-C942-88A1-B4FC5E25740C}" type="slidenum">
              <a:rPr lang="zh-CN" altLang="en-US"/>
              <a:pPr>
                <a:buFont typeface="Arial" charset="0"/>
                <a:buNone/>
              </a:pPr>
              <a:t>33</a:t>
            </a:fld>
            <a:endParaRPr lang="zh-CN" altLang="en-US" sz="1200"/>
          </a:p>
        </p:txBody>
      </p:sp>
    </p:spTree>
    <p:extLst>
      <p:ext uri="{BB962C8B-B14F-4D97-AF65-F5344CB8AC3E}">
        <p14:creationId xmlns:p14="http://schemas.microsoft.com/office/powerpoint/2010/main" val="264699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因为项目是多种多样，不断变化的，所以在每个篇章中，我们以</a:t>
            </a:r>
            <a:r>
              <a:rPr lang="en-US" altLang="zh-CN" dirty="0"/>
              <a:t>2-3</a:t>
            </a:r>
            <a:r>
              <a:rPr lang="zh-CN" altLang="en-US" dirty="0"/>
              <a:t>个真实的项目进行基本改造，在不破坏项目逻辑的基础上，变为我们所需要的教学项目</a:t>
            </a:r>
            <a:endParaRPr lang="en-US" altLang="zh-CN" dirty="0"/>
          </a:p>
          <a:p>
            <a:r>
              <a:rPr lang="zh-CN" altLang="en-US" dirty="0"/>
              <a:t>然后，我们将职业技能等级标准中所有的职业技能进行流程划分，</a:t>
            </a:r>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2</a:t>
            </a:fld>
            <a:endParaRPr lang="zh-CN" altLang="en-US" dirty="0"/>
          </a:p>
        </p:txBody>
      </p:sp>
    </p:spTree>
    <p:extLst>
      <p:ext uri="{BB962C8B-B14F-4D97-AF65-F5344CB8AC3E}">
        <p14:creationId xmlns:p14="http://schemas.microsoft.com/office/powerpoint/2010/main" val="374114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幻灯片图像占位符 1"/>
          <p:cNvSpPr>
            <a:spLocks noGrp="1" noRot="1" noChangeAspect="1" noTextEdit="1"/>
          </p:cNvSpPr>
          <p:nvPr>
            <p:ph type="sldImg"/>
          </p:nvPr>
        </p:nvSpPr>
        <p:spPr/>
      </p:sp>
      <p:sp>
        <p:nvSpPr>
          <p:cNvPr id="149506" name="备注占位符 2"/>
          <p:cNvSpPr>
            <a:spLocks noGrp="1"/>
          </p:cNvSpPr>
          <p:nvPr>
            <p:ph type="body" idx="1"/>
          </p:nvPr>
        </p:nvSpPr>
        <p:spPr bwMode="auto">
          <a:xfrm>
            <a:off x="681038" y="4783138"/>
            <a:ext cx="5443537" cy="39131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endParaRPr kumimoji="1" lang="zh-CN" altLang="en-US" dirty="0">
              <a:latin typeface="Arial" charset="0"/>
            </a:endParaRPr>
          </a:p>
        </p:txBody>
      </p:sp>
      <p:sp>
        <p:nvSpPr>
          <p:cNvPr id="149507"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783210D-057C-4848-9225-46080BF12AF5}" type="datetime1">
              <a:rPr lang="zh-CN" altLang="en-US"/>
              <a:pPr>
                <a:buFont typeface="Arial" charset="0"/>
                <a:buNone/>
              </a:pPr>
              <a:t>2020/8/4</a:t>
            </a:fld>
            <a:endParaRPr lang="zh-CN" altLang="en-US" sz="1200"/>
          </a:p>
        </p:txBody>
      </p:sp>
      <p:sp>
        <p:nvSpPr>
          <p:cNvPr id="149508" name="幻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2D7B0AF-AC5B-8D44-8C04-1EFA681EB5CC}" type="slidenum">
              <a:rPr lang="zh-CN" altLang="en-US"/>
              <a:pPr>
                <a:buFont typeface="Arial" charset="0"/>
                <a:buNone/>
              </a:pPr>
              <a:t>3</a:t>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我们将此项目规划在数据采集的工作领域，用于网络数据采集以及作业调度</a:t>
            </a:r>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4</a:t>
            </a:fld>
            <a:endParaRPr lang="zh-CN" altLang="en-US" dirty="0"/>
          </a:p>
        </p:txBody>
      </p:sp>
    </p:spTree>
    <p:extLst>
      <p:ext uri="{BB962C8B-B14F-4D97-AF65-F5344CB8AC3E}">
        <p14:creationId xmlns:p14="http://schemas.microsoft.com/office/powerpoint/2010/main" val="148594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数据字段丰富：在此数据中拥有不仅仅是</a:t>
            </a:r>
            <a:r>
              <a:rPr lang="en-US" altLang="zh-CN" dirty="0"/>
              <a:t>AQI</a:t>
            </a:r>
            <a:r>
              <a:rPr lang="zh-CN" altLang="en-US" dirty="0"/>
              <a:t>空气质量指数，还有质量等级、</a:t>
            </a:r>
            <a:r>
              <a:rPr lang="en-US" altLang="zh-CN" dirty="0"/>
              <a:t>PM2.5</a:t>
            </a:r>
            <a:r>
              <a:rPr lang="zh-CN" altLang="en-US" dirty="0"/>
              <a:t>含量、二氧化硫含量、一氧化碳含量等等</a:t>
            </a:r>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5</a:t>
            </a:fld>
            <a:endParaRPr lang="zh-CN" altLang="en-US" dirty="0"/>
          </a:p>
        </p:txBody>
      </p:sp>
    </p:spTree>
    <p:extLst>
      <p:ext uri="{BB962C8B-B14F-4D97-AF65-F5344CB8AC3E}">
        <p14:creationId xmlns:p14="http://schemas.microsoft.com/office/powerpoint/2010/main" val="356883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6</a:t>
            </a:fld>
            <a:endParaRPr lang="zh-CN" altLang="en-US" dirty="0"/>
          </a:p>
        </p:txBody>
      </p:sp>
    </p:spTree>
    <p:extLst>
      <p:ext uri="{BB962C8B-B14F-4D97-AF65-F5344CB8AC3E}">
        <p14:creationId xmlns:p14="http://schemas.microsoft.com/office/powerpoint/2010/main" val="3161086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幻灯片图像占位符 1"/>
          <p:cNvSpPr>
            <a:spLocks noGrp="1" noRot="1" noChangeAspect="1" noTextEdit="1"/>
          </p:cNvSpPr>
          <p:nvPr>
            <p:ph type="sldImg"/>
          </p:nvPr>
        </p:nvSpPr>
        <p:spPr/>
      </p:sp>
      <p:sp>
        <p:nvSpPr>
          <p:cNvPr id="149506" name="备注占位符 2"/>
          <p:cNvSpPr>
            <a:spLocks noGrp="1"/>
          </p:cNvSpPr>
          <p:nvPr>
            <p:ph type="body" idx="1"/>
          </p:nvPr>
        </p:nvSpPr>
        <p:spPr bwMode="auto">
          <a:xfrm>
            <a:off x="681038" y="4783138"/>
            <a:ext cx="5443537" cy="39131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endParaRPr kumimoji="1" lang="zh-CN" altLang="en-US" dirty="0">
              <a:latin typeface="Arial" charset="0"/>
            </a:endParaRPr>
          </a:p>
        </p:txBody>
      </p:sp>
      <p:sp>
        <p:nvSpPr>
          <p:cNvPr id="149507"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783210D-057C-4848-9225-46080BF12AF5}" type="datetime1">
              <a:rPr lang="zh-CN" altLang="en-US"/>
              <a:pPr>
                <a:buFont typeface="Arial" charset="0"/>
                <a:buNone/>
              </a:pPr>
              <a:t>2020/8/4</a:t>
            </a:fld>
            <a:endParaRPr lang="zh-CN" altLang="en-US" sz="1200"/>
          </a:p>
        </p:txBody>
      </p:sp>
      <p:sp>
        <p:nvSpPr>
          <p:cNvPr id="149508" name="幻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2D7B0AF-AC5B-8D44-8C04-1EFA681EB5CC}" type="slidenum">
              <a:rPr lang="zh-CN" altLang="en-US"/>
              <a:pPr>
                <a:buFont typeface="Arial" charset="0"/>
                <a:buNone/>
              </a:pPr>
              <a:t>8</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D1DE62-037D-4B8B-A3D8-DDA6C9094732}" type="slidenum">
              <a:rPr lang="zh-CN" altLang="en-US" smtClean="0"/>
              <a:pPr/>
              <a:t>11</a:t>
            </a:fld>
            <a:endParaRPr lang="zh-CN" altLang="en-US" dirty="0"/>
          </a:p>
        </p:txBody>
      </p:sp>
    </p:spTree>
    <p:extLst>
      <p:ext uri="{BB962C8B-B14F-4D97-AF65-F5344CB8AC3E}">
        <p14:creationId xmlns:p14="http://schemas.microsoft.com/office/powerpoint/2010/main" val="405053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幻灯片图像占位符 1"/>
          <p:cNvSpPr>
            <a:spLocks noGrp="1" noRot="1" noChangeAspect="1" noTextEdit="1"/>
          </p:cNvSpPr>
          <p:nvPr>
            <p:ph type="sldImg"/>
          </p:nvPr>
        </p:nvSpPr>
        <p:spPr/>
      </p:sp>
      <p:sp>
        <p:nvSpPr>
          <p:cNvPr id="149506" name="备注占位符 2"/>
          <p:cNvSpPr>
            <a:spLocks noGrp="1"/>
          </p:cNvSpPr>
          <p:nvPr>
            <p:ph type="body" idx="1"/>
          </p:nvPr>
        </p:nvSpPr>
        <p:spPr bwMode="auto">
          <a:xfrm>
            <a:off x="681038" y="4783138"/>
            <a:ext cx="5443537" cy="39131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0" rtl="0" eaLnBrk="0" fontAlgn="base" latinLnBrk="0" hangingPunct="0">
              <a:lnSpc>
                <a:spcPct val="100000"/>
              </a:lnSpc>
              <a:spcBef>
                <a:spcPct val="30000"/>
              </a:spcBef>
              <a:spcAft>
                <a:spcPct val="0"/>
              </a:spcAft>
              <a:buClrTx/>
              <a:buSzTx/>
              <a:buFontTx/>
              <a:buNone/>
              <a:tabLst/>
              <a:defRPr/>
            </a:pPr>
            <a:endParaRPr kumimoji="1" lang="zh-CN" altLang="en-US" dirty="0">
              <a:latin typeface="Arial" charset="0"/>
            </a:endParaRPr>
          </a:p>
        </p:txBody>
      </p:sp>
      <p:sp>
        <p:nvSpPr>
          <p:cNvPr id="149507"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783210D-057C-4848-9225-46080BF12AF5}" type="datetime1">
              <a:rPr lang="zh-CN" altLang="en-US"/>
              <a:pPr>
                <a:buFont typeface="Arial" charset="0"/>
                <a:buNone/>
              </a:pPr>
              <a:t>2020/8/4</a:t>
            </a:fld>
            <a:endParaRPr lang="zh-CN" altLang="en-US" sz="1200"/>
          </a:p>
        </p:txBody>
      </p:sp>
      <p:sp>
        <p:nvSpPr>
          <p:cNvPr id="149508" name="幻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122"/>
                <a:cs typeface="宋体" charset="-122"/>
              </a:defRPr>
            </a:lvl1pPr>
            <a:lvl2pPr marL="742950" indent="-285750">
              <a:defRPr>
                <a:solidFill>
                  <a:schemeClr val="tx1"/>
                </a:solidFill>
                <a:latin typeface="Arial" charset="0"/>
                <a:ea typeface="宋体" charset="-122"/>
                <a:cs typeface="宋体" charset="-122"/>
              </a:defRPr>
            </a:lvl2pPr>
            <a:lvl3pPr marL="1143000" indent="-228600">
              <a:defRPr>
                <a:solidFill>
                  <a:schemeClr val="tx1"/>
                </a:solidFill>
                <a:latin typeface="Arial" charset="0"/>
                <a:ea typeface="宋体" charset="-122"/>
                <a:cs typeface="宋体" charset="-122"/>
              </a:defRPr>
            </a:lvl3pPr>
            <a:lvl4pPr marL="1600200" indent="-228600">
              <a:defRPr>
                <a:solidFill>
                  <a:schemeClr val="tx1"/>
                </a:solidFill>
                <a:latin typeface="Arial" charset="0"/>
                <a:ea typeface="宋体" charset="-122"/>
                <a:cs typeface="宋体" charset="-122"/>
              </a:defRPr>
            </a:lvl4pPr>
            <a:lvl5pPr marL="2057400" indent="-228600">
              <a:defRPr>
                <a:solidFill>
                  <a:schemeClr val="tx1"/>
                </a:solidFill>
                <a:latin typeface="Arial" charset="0"/>
                <a:ea typeface="宋体" charset="-122"/>
                <a:cs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cs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cs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cs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cs typeface="宋体" charset="-122"/>
              </a:defRPr>
            </a:lvl9pPr>
          </a:lstStyle>
          <a:p>
            <a:pPr>
              <a:buFont typeface="Arial" charset="0"/>
              <a:buNone/>
            </a:pPr>
            <a:fld id="{E2D7B0AF-AC5B-8D44-8C04-1EFA681EB5CC}" type="slidenum">
              <a:rPr lang="zh-CN" altLang="en-US"/>
              <a:pPr>
                <a:buFont typeface="Arial" charset="0"/>
                <a:buNone/>
              </a:pPr>
              <a:t>13</a:t>
            </a:fld>
            <a:endParaRPr lang="zh-CN"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705CB9-4BD1-4954-A47E-CB3AE1A117F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D74C75-77D3-4B35-9FAB-AE0385ED93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0143660-6780-4ACA-ACAF-8F9B31DF6182}"/>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5" name="页脚占位符 4">
            <a:extLst>
              <a:ext uri="{FF2B5EF4-FFF2-40B4-BE49-F238E27FC236}">
                <a16:creationId xmlns:a16="http://schemas.microsoft.com/office/drawing/2014/main" id="{DCAC9E30-8434-45E7-95EC-611DF86069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4B16AC-B1F2-419A-8EDF-AC0A1DE7A177}"/>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190226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3B29D3-286B-4283-9028-A919A15B605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71F75C0-3D56-4FBC-AC45-5AF374F72E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5F139D3-524C-44AC-9F2A-D561B3D9ECE5}"/>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5" name="页脚占位符 4">
            <a:extLst>
              <a:ext uri="{FF2B5EF4-FFF2-40B4-BE49-F238E27FC236}">
                <a16:creationId xmlns:a16="http://schemas.microsoft.com/office/drawing/2014/main" id="{5490E53E-F67C-454D-BCBF-9F3553B752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A80ECB-3FC8-49F7-A8B8-CE9F0A5EAC01}"/>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3948449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6C4F59-236A-406D-AC5C-2AD0F9E5C93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4D0153C-C602-4544-9522-4649E06E22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EC224CF-96D4-4D2B-8469-8D4AF513C23E}"/>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5" name="页脚占位符 4">
            <a:extLst>
              <a:ext uri="{FF2B5EF4-FFF2-40B4-BE49-F238E27FC236}">
                <a16:creationId xmlns:a16="http://schemas.microsoft.com/office/drawing/2014/main" id="{8AAF60BF-F4B1-4261-A4B2-C588C58483C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C86D57-07EB-4CBE-B1BB-6DB0FD474E88}"/>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29795679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607F01-666E-46C6-935D-24B8B1979673}"/>
              </a:ext>
            </a:extLst>
          </p:cNvPr>
          <p:cNvSpPr>
            <a:spLocks noGrp="1"/>
          </p:cNvSpPr>
          <p:nvPr>
            <p:ph type="title" hasCustomPrompt="1"/>
          </p:nvPr>
        </p:nvSpPr>
        <p:spPr/>
        <p:txBody>
          <a:bodyPr/>
          <a:lstStyle/>
          <a:p>
            <a:r>
              <a:rPr lang="en-US" altLang="zh-CN" dirty="0"/>
              <a:t> </a:t>
            </a:r>
            <a:endParaRPr lang="zh-CN" altLang="en-US" dirty="0"/>
          </a:p>
        </p:txBody>
      </p:sp>
      <p:sp>
        <p:nvSpPr>
          <p:cNvPr id="3" name="日期占位符 2">
            <a:extLst>
              <a:ext uri="{FF2B5EF4-FFF2-40B4-BE49-F238E27FC236}">
                <a16:creationId xmlns:a16="http://schemas.microsoft.com/office/drawing/2014/main" id="{6B2DBE61-1979-45C0-ACC5-65FB15B30050}"/>
              </a:ext>
            </a:extLst>
          </p:cNvPr>
          <p:cNvSpPr>
            <a:spLocks noGrp="1"/>
          </p:cNvSpPr>
          <p:nvPr>
            <p:ph type="dt" sz="half" idx="10"/>
          </p:nvPr>
        </p:nvSpPr>
        <p:spPr/>
        <p:txBody>
          <a:bodyPr/>
          <a:lstStyle/>
          <a:p>
            <a:fld id="{79063724-B1E7-47FE-A714-387160AB4142}" type="datetimeFigureOut">
              <a:rPr lang="zh-CN" altLang="en-US" smtClean="0"/>
              <a:pPr/>
              <a:t>2020/8/4</a:t>
            </a:fld>
            <a:endParaRPr lang="zh-CN" altLang="en-US" dirty="0"/>
          </a:p>
        </p:txBody>
      </p:sp>
      <p:sp>
        <p:nvSpPr>
          <p:cNvPr id="4" name="页脚占位符 3">
            <a:extLst>
              <a:ext uri="{FF2B5EF4-FFF2-40B4-BE49-F238E27FC236}">
                <a16:creationId xmlns:a16="http://schemas.microsoft.com/office/drawing/2014/main" id="{0192B9A8-C1CE-471F-9499-08F552CC4593}"/>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6C0B7E0F-5749-4BD6-9E8C-D5A197513A8C}"/>
              </a:ext>
            </a:extLst>
          </p:cNvPr>
          <p:cNvSpPr>
            <a:spLocks noGrp="1"/>
          </p:cNvSpPr>
          <p:nvPr>
            <p:ph type="sldNum" sz="quarter" idx="12"/>
          </p:nvPr>
        </p:nvSpPr>
        <p:spPr/>
        <p:txBody>
          <a:bodyPr/>
          <a:lstStyle/>
          <a:p>
            <a:fld id="{90665E1F-B104-4608-882F-52ED499061F9}" type="slidenum">
              <a:rPr lang="zh-CN" altLang="en-US" smtClean="0"/>
              <a:pPr/>
              <a:t>‹#›</a:t>
            </a:fld>
            <a:endParaRPr lang="zh-CN" altLang="en-US" dirty="0"/>
          </a:p>
        </p:txBody>
      </p:sp>
    </p:spTree>
    <p:extLst>
      <p:ext uri="{BB962C8B-B14F-4D97-AF65-F5344CB8AC3E}">
        <p14:creationId xmlns:p14="http://schemas.microsoft.com/office/powerpoint/2010/main" val="3131086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4145894-9E60-4546-AFCA-4365FD1911E5}"/>
              </a:ext>
            </a:extLst>
          </p:cNvPr>
          <p:cNvSpPr/>
          <p:nvPr userDrawn="1"/>
        </p:nvSpPr>
        <p:spPr>
          <a:xfrm>
            <a:off x="0" y="0"/>
            <a:ext cx="12192000"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3"/>
          <p:cNvGrpSpPr>
            <a:grpSpLocks/>
          </p:cNvGrpSpPr>
          <p:nvPr userDrawn="1"/>
        </p:nvGrpSpPr>
        <p:grpSpPr bwMode="auto">
          <a:xfrm>
            <a:off x="527051" y="190500"/>
            <a:ext cx="482600" cy="550333"/>
            <a:chOff x="467715" y="339725"/>
            <a:chExt cx="360960" cy="412760"/>
          </a:xfrm>
        </p:grpSpPr>
        <p:sp>
          <p:nvSpPr>
            <p:cNvPr id="3" name="矩形 2"/>
            <p:cNvSpPr>
              <a:spLocks noChangeArrowheads="1"/>
            </p:cNvSpPr>
            <p:nvPr userDrawn="1"/>
          </p:nvSpPr>
          <p:spPr bwMode="auto">
            <a:xfrm>
              <a:off x="467715" y="339725"/>
              <a:ext cx="291301" cy="290520"/>
            </a:xfrm>
            <a:prstGeom prst="rect">
              <a:avLst/>
            </a:prstGeom>
            <a:noFill/>
            <a:ln w="9525" algn="ctr">
              <a:solidFill>
                <a:srgbClr val="0557A7"/>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sz="2400">
                <a:solidFill>
                  <a:srgbClr val="000000"/>
                </a:solidFill>
                <a:cs typeface="+mn-cs"/>
              </a:endParaRPr>
            </a:p>
          </p:txBody>
        </p:sp>
        <p:sp>
          <p:nvSpPr>
            <p:cNvPr id="4" name="矩形 3"/>
            <p:cNvSpPr>
              <a:spLocks noChangeArrowheads="1"/>
            </p:cNvSpPr>
            <p:nvPr userDrawn="1"/>
          </p:nvSpPr>
          <p:spPr bwMode="auto">
            <a:xfrm>
              <a:off x="595950" y="519117"/>
              <a:ext cx="232725" cy="233368"/>
            </a:xfrm>
            <a:prstGeom prst="rect">
              <a:avLst/>
            </a:prstGeom>
            <a:solidFill>
              <a:srgbClr val="014DA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sz="2400">
                <a:solidFill>
                  <a:srgbClr val="000000"/>
                </a:solidFill>
                <a:cs typeface="+mn-cs"/>
              </a:endParaRPr>
            </a:p>
          </p:txBody>
        </p:sp>
      </p:grpSp>
      <p:cxnSp>
        <p:nvCxnSpPr>
          <p:cNvPr id="5" name="直接连接符 6"/>
          <p:cNvCxnSpPr>
            <a:cxnSpLocks noChangeShapeType="1"/>
          </p:cNvCxnSpPr>
          <p:nvPr userDrawn="1"/>
        </p:nvCxnSpPr>
        <p:spPr bwMode="auto">
          <a:xfrm>
            <a:off x="1009651" y="740833"/>
            <a:ext cx="8735483" cy="0"/>
          </a:xfrm>
          <a:prstGeom prst="line">
            <a:avLst/>
          </a:prstGeom>
          <a:noFill/>
          <a:ln w="9525">
            <a:solidFill>
              <a:srgbClr val="014DA1"/>
            </a:solidFill>
            <a:round/>
            <a:headEnd/>
            <a:tailEnd/>
          </a:ln>
          <a:extLst>
            <a:ext uri="{909E8E84-426E-40DD-AFC4-6F175D3DCCD1}">
              <a14:hiddenFill xmlns:a14="http://schemas.microsoft.com/office/drawing/2010/main">
                <a:noFill/>
              </a14:hiddenFill>
            </a:ext>
          </a:extLst>
        </p:spPr>
      </p:cxnSp>
      <p:pic>
        <p:nvPicPr>
          <p:cNvPr id="7" name="图片 1">
            <a:extLst>
              <a:ext uri="{FF2B5EF4-FFF2-40B4-BE49-F238E27FC236}">
                <a16:creationId xmlns:a16="http://schemas.microsoft.com/office/drawing/2014/main" id="{5184781C-14E9-45AB-9378-44DD582CD1D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1033" y="262466"/>
            <a:ext cx="2015067" cy="6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4441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grpSp>
        <p:nvGrpSpPr>
          <p:cNvPr id="3" name="组合 3">
            <a:extLst>
              <a:ext uri="{FF2B5EF4-FFF2-40B4-BE49-F238E27FC236}">
                <a16:creationId xmlns:a16="http://schemas.microsoft.com/office/drawing/2014/main" id="{42806993-95BE-44E3-82D8-166F31DED1FE}"/>
              </a:ext>
            </a:extLst>
          </p:cNvPr>
          <p:cNvGrpSpPr>
            <a:grpSpLocks/>
          </p:cNvGrpSpPr>
          <p:nvPr userDrawn="1"/>
        </p:nvGrpSpPr>
        <p:grpSpPr bwMode="auto">
          <a:xfrm>
            <a:off x="527051" y="190500"/>
            <a:ext cx="482600" cy="550333"/>
            <a:chOff x="467715" y="339725"/>
            <a:chExt cx="360960" cy="412760"/>
          </a:xfrm>
        </p:grpSpPr>
        <p:sp>
          <p:nvSpPr>
            <p:cNvPr id="4" name="矩形 3">
              <a:extLst>
                <a:ext uri="{FF2B5EF4-FFF2-40B4-BE49-F238E27FC236}">
                  <a16:creationId xmlns:a16="http://schemas.microsoft.com/office/drawing/2014/main" id="{E55083FA-9367-4E50-8C34-CD1FD9DB85CA}"/>
                </a:ext>
              </a:extLst>
            </p:cNvPr>
            <p:cNvSpPr>
              <a:spLocks noChangeArrowheads="1"/>
            </p:cNvSpPr>
            <p:nvPr userDrawn="1"/>
          </p:nvSpPr>
          <p:spPr bwMode="auto">
            <a:xfrm>
              <a:off x="467715" y="339725"/>
              <a:ext cx="291301" cy="290520"/>
            </a:xfrm>
            <a:prstGeom prst="rect">
              <a:avLst/>
            </a:prstGeom>
            <a:noFill/>
            <a:ln w="9525" algn="ctr">
              <a:solidFill>
                <a:srgbClr val="0557A7"/>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sz="2400">
                <a:solidFill>
                  <a:srgbClr val="000000"/>
                </a:solidFill>
                <a:cs typeface="+mn-cs"/>
              </a:endParaRPr>
            </a:p>
          </p:txBody>
        </p:sp>
        <p:sp>
          <p:nvSpPr>
            <p:cNvPr id="6" name="矩形 5">
              <a:extLst>
                <a:ext uri="{FF2B5EF4-FFF2-40B4-BE49-F238E27FC236}">
                  <a16:creationId xmlns:a16="http://schemas.microsoft.com/office/drawing/2014/main" id="{D5BC2495-04A6-4F44-AD6A-4D903A2CD671}"/>
                </a:ext>
              </a:extLst>
            </p:cNvPr>
            <p:cNvSpPr>
              <a:spLocks noChangeArrowheads="1"/>
            </p:cNvSpPr>
            <p:nvPr userDrawn="1"/>
          </p:nvSpPr>
          <p:spPr bwMode="auto">
            <a:xfrm>
              <a:off x="595950" y="519117"/>
              <a:ext cx="232725" cy="233368"/>
            </a:xfrm>
            <a:prstGeom prst="rect">
              <a:avLst/>
            </a:prstGeom>
            <a:solidFill>
              <a:srgbClr val="014DA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endParaRPr lang="zh-CN" altLang="en-US" sz="2400">
                <a:solidFill>
                  <a:srgbClr val="000000"/>
                </a:solidFill>
                <a:cs typeface="+mn-cs"/>
              </a:endParaRPr>
            </a:p>
          </p:txBody>
        </p:sp>
      </p:grpSp>
      <p:cxnSp>
        <p:nvCxnSpPr>
          <p:cNvPr id="7" name="直接连接符 6">
            <a:extLst>
              <a:ext uri="{FF2B5EF4-FFF2-40B4-BE49-F238E27FC236}">
                <a16:creationId xmlns:a16="http://schemas.microsoft.com/office/drawing/2014/main" id="{43D94591-748C-4F5A-B444-AF04B6B3CCE5}"/>
              </a:ext>
            </a:extLst>
          </p:cNvPr>
          <p:cNvCxnSpPr>
            <a:cxnSpLocks noChangeShapeType="1"/>
          </p:cNvCxnSpPr>
          <p:nvPr userDrawn="1"/>
        </p:nvCxnSpPr>
        <p:spPr bwMode="auto">
          <a:xfrm>
            <a:off x="1009651" y="740833"/>
            <a:ext cx="8735483" cy="0"/>
          </a:xfrm>
          <a:prstGeom prst="line">
            <a:avLst/>
          </a:prstGeom>
          <a:noFill/>
          <a:ln w="9525">
            <a:solidFill>
              <a:srgbClr val="014DA1"/>
            </a:solidFill>
            <a:round/>
            <a:headEnd/>
            <a:tailEnd/>
          </a:ln>
          <a:extLst>
            <a:ext uri="{909E8E84-426E-40DD-AFC4-6F175D3DCCD1}">
              <a14:hiddenFill xmlns:a14="http://schemas.microsoft.com/office/drawing/2010/main">
                <a:noFill/>
              </a14:hiddenFill>
            </a:ext>
          </a:extLst>
        </p:spPr>
      </p:cxnSp>
      <p:pic>
        <p:nvPicPr>
          <p:cNvPr id="8" name="图片 1">
            <a:extLst>
              <a:ext uri="{FF2B5EF4-FFF2-40B4-BE49-F238E27FC236}">
                <a16:creationId xmlns:a16="http://schemas.microsoft.com/office/drawing/2014/main" id="{7FE39883-3DDD-4BB7-A441-D022CFC21F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61033" y="262466"/>
            <a:ext cx="2015067" cy="6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7852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4C7F47-24A2-4F12-BB82-90240D45EC0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0C2628-542B-42DE-92EF-CC71C3CDDD4B}"/>
              </a:ext>
            </a:extLst>
          </p:cNvPr>
          <p:cNvSpPr>
            <a:spLocks noGrp="1"/>
          </p:cNvSpPr>
          <p:nvPr>
            <p:ph type="dt" sz="half" idx="10"/>
          </p:nvPr>
        </p:nvSpPr>
        <p:spPr/>
        <p:txBody>
          <a:bodyPr/>
          <a:lstStyle/>
          <a:p>
            <a:fld id="{79063724-B1E7-47FE-A714-387160AB4142}" type="datetimeFigureOut">
              <a:rPr lang="zh-CN" altLang="en-US" smtClean="0"/>
              <a:pPr/>
              <a:t>2020/8/4</a:t>
            </a:fld>
            <a:endParaRPr lang="zh-CN" altLang="en-US" dirty="0"/>
          </a:p>
        </p:txBody>
      </p:sp>
      <p:sp>
        <p:nvSpPr>
          <p:cNvPr id="4" name="页脚占位符 3">
            <a:extLst>
              <a:ext uri="{FF2B5EF4-FFF2-40B4-BE49-F238E27FC236}">
                <a16:creationId xmlns:a16="http://schemas.microsoft.com/office/drawing/2014/main" id="{420CC5AE-B044-4DE6-8396-B310FDA69577}"/>
              </a:ext>
            </a:extLst>
          </p:cNvPr>
          <p:cNvSpPr>
            <a:spLocks noGrp="1"/>
          </p:cNvSpPr>
          <p:nvPr>
            <p:ph type="ftr" sz="quarter" idx="11"/>
          </p:nvPr>
        </p:nvSpPr>
        <p:spPr/>
        <p:txBody>
          <a:bodyPr/>
          <a:lstStyle/>
          <a:p>
            <a:endParaRPr lang="zh-CN" altLang="en-US" dirty="0"/>
          </a:p>
        </p:txBody>
      </p:sp>
      <p:sp>
        <p:nvSpPr>
          <p:cNvPr id="5" name="灯片编号占位符 4">
            <a:extLst>
              <a:ext uri="{FF2B5EF4-FFF2-40B4-BE49-F238E27FC236}">
                <a16:creationId xmlns:a16="http://schemas.microsoft.com/office/drawing/2014/main" id="{E43D937E-589C-4854-901D-16F79B97BFFA}"/>
              </a:ext>
            </a:extLst>
          </p:cNvPr>
          <p:cNvSpPr>
            <a:spLocks noGrp="1"/>
          </p:cNvSpPr>
          <p:nvPr>
            <p:ph type="sldNum" sz="quarter" idx="12"/>
          </p:nvPr>
        </p:nvSpPr>
        <p:spPr/>
        <p:txBody>
          <a:bodyPr/>
          <a:lstStyle/>
          <a:p>
            <a:fld id="{90665E1F-B104-4608-882F-52ED499061F9}" type="slidenum">
              <a:rPr lang="zh-CN" altLang="en-US" smtClean="0"/>
              <a:pPr/>
              <a:t>‹#›</a:t>
            </a:fld>
            <a:endParaRPr lang="zh-CN" altLang="en-US" dirty="0"/>
          </a:p>
        </p:txBody>
      </p:sp>
    </p:spTree>
    <p:extLst>
      <p:ext uri="{BB962C8B-B14F-4D97-AF65-F5344CB8AC3E}">
        <p14:creationId xmlns:p14="http://schemas.microsoft.com/office/powerpoint/2010/main" val="2719890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456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6F19529-33D4-48A4-AC98-8AF480228449}" type="datetimeFigureOut">
              <a:rPr lang="zh-CN" altLang="en-US" smtClean="0"/>
              <a:pPr/>
              <a:t>2020/8/4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6" name="矩形 5"/>
          <p:cNvSpPr/>
          <p:nvPr userDrawn="1"/>
        </p:nvSpPr>
        <p:spPr>
          <a:xfrm>
            <a:off x="159654" y="287098"/>
            <a:ext cx="838199" cy="376518"/>
          </a:xfrm>
          <a:prstGeom prst="rect">
            <a:avLst/>
          </a:prstGeom>
          <a:solidFill>
            <a:srgbClr val="04AEDA"/>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itchFamily="34" charset="-122"/>
              <a:ea typeface="微软雅黑" pitchFamily="34" charset="-122"/>
            </a:endParaRPr>
          </a:p>
        </p:txBody>
      </p:sp>
      <p:cxnSp>
        <p:nvCxnSpPr>
          <p:cNvPr id="7" name="直接连接符 6"/>
          <p:cNvCxnSpPr/>
          <p:nvPr userDrawn="1"/>
        </p:nvCxnSpPr>
        <p:spPr>
          <a:xfrm>
            <a:off x="1185460" y="779930"/>
            <a:ext cx="85233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标题 6"/>
          <p:cNvSpPr>
            <a:spLocks noGrp="1"/>
          </p:cNvSpPr>
          <p:nvPr>
            <p:ph type="title"/>
          </p:nvPr>
        </p:nvSpPr>
        <p:spPr>
          <a:xfrm>
            <a:off x="1185460" y="232470"/>
            <a:ext cx="9365904" cy="485775"/>
          </a:xfrm>
        </p:spPr>
        <p:txBody>
          <a:bodyPr>
            <a:noAutofit/>
          </a:bodyPr>
          <a:lstStyle>
            <a:lvl1pPr>
              <a:defRPr sz="2400" b="1">
                <a:solidFill>
                  <a:schemeClr val="tx1"/>
                </a:solidFill>
                <a:latin typeface="STZhongsong" charset="-122"/>
                <a:ea typeface="STZhongsong" charset="-122"/>
                <a:cs typeface="STZhongsong" charset="-122"/>
              </a:defRPr>
            </a:lvl1pPr>
          </a:lstStyle>
          <a:p>
            <a:r>
              <a:rPr lang="zh-CN" altLang="en-US" dirty="0"/>
              <a:t>单击此处编辑母版标题样式</a:t>
            </a:r>
          </a:p>
        </p:txBody>
      </p:sp>
      <p:sp>
        <p:nvSpPr>
          <p:cNvPr id="10" name="灯片编号占位符 3"/>
          <p:cNvSpPr>
            <a:spLocks noGrp="1"/>
          </p:cNvSpPr>
          <p:nvPr>
            <p:ph type="sldNum" sz="quarter" idx="12"/>
          </p:nvPr>
        </p:nvSpPr>
        <p:spPr>
          <a:xfrm>
            <a:off x="10871456" y="6356350"/>
            <a:ext cx="887067" cy="365125"/>
          </a:xfrm>
          <a:prstGeom prst="rect">
            <a:avLst/>
          </a:prstGeom>
        </p:spPr>
        <p:txBody>
          <a:bodyPr/>
          <a:lstStyle/>
          <a:p>
            <a:fld id="{A0D40AF3-6D13-4D11-9844-B16CD4276D20}" type="slidenum">
              <a:rPr lang="zh-CN" altLang="en-US" smtClean="0"/>
              <a:pPr/>
              <a:t>‹#›</a:t>
            </a:fld>
            <a:endParaRPr lang="zh-CN" altLang="en-US" dirty="0"/>
          </a:p>
        </p:txBody>
      </p:sp>
      <p:sp>
        <p:nvSpPr>
          <p:cNvPr id="11" name="灯片编号占位符 3"/>
          <p:cNvSpPr txBox="1">
            <a:spLocks/>
          </p:cNvSpPr>
          <p:nvPr userDrawn="1"/>
        </p:nvSpPr>
        <p:spPr>
          <a:xfrm>
            <a:off x="11203150" y="6404161"/>
            <a:ext cx="887067" cy="365125"/>
          </a:xfrm>
          <a:prstGeom prst="rect">
            <a:avLst/>
          </a:prstGeom>
        </p:spPr>
        <p:txBody>
          <a:bodyPr/>
          <a:lstStyle>
            <a:defPPr>
              <a:defRPr lang="zh-CN"/>
            </a:defPPr>
            <a:lvl1pPr marL="0" algn="r" defTabSz="914400" rtl="0" eaLnBrk="1" latinLnBrk="0" hangingPunct="1">
              <a:defRPr sz="1200" kern="1200">
                <a:solidFill>
                  <a:schemeClr val="tx1"/>
                </a:solidFill>
                <a:latin typeface="微软雅黑"/>
                <a:ea typeface="微软雅黑"/>
                <a:cs typeface="微软雅黑"/>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0D40AF3-6D13-4D11-9844-B16CD4276D20}" type="slidenum">
              <a:rPr lang="zh-CN" altLang="en-US" smtClean="0"/>
              <a:pPr/>
              <a:t>‹#›</a:t>
            </a:fld>
            <a:endParaRPr lang="zh-CN" altLang="en-US" dirty="0"/>
          </a:p>
        </p:txBody>
      </p:sp>
      <p:pic>
        <p:nvPicPr>
          <p:cNvPr id="12" name="图片 11"/>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687876" y="277357"/>
            <a:ext cx="1221897" cy="3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6165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grpSp>
        <p:nvGrpSpPr>
          <p:cNvPr id="8" name="KOPPT，一个做PPT的神器"/>
          <p:cNvGrpSpPr/>
          <p:nvPr userDrawn="1"/>
        </p:nvGrpSpPr>
        <p:grpSpPr>
          <a:xfrm>
            <a:off x="3738804" y="468072"/>
            <a:ext cx="4714392" cy="715765"/>
            <a:chOff x="3738804" y="468072"/>
            <a:chExt cx="4714392" cy="715765"/>
          </a:xfrm>
        </p:grpSpPr>
        <p:sp>
          <p:nvSpPr>
            <p:cNvPr id="11" name="koppt-文本框"/>
            <p:cNvSpPr txBox="1"/>
            <p:nvPr userDrawn="1"/>
          </p:nvSpPr>
          <p:spPr>
            <a:xfrm>
              <a:off x="3738804" y="468072"/>
              <a:ext cx="4714392" cy="461665"/>
            </a:xfrm>
            <a:prstGeom prst="rect">
              <a:avLst/>
            </a:prstGeom>
            <a:noFill/>
          </p:spPr>
          <p:txBody>
            <a:bodyPr wrap="square" rtlCol="0">
              <a:spAutoFit/>
            </a:bodyPr>
            <a:lstStyle/>
            <a:p>
              <a:pPr algn="ctr"/>
              <a:r>
                <a:rPr lang="en-US" altLang="zh-CN" sz="2400" dirty="0">
                  <a:solidFill>
                    <a:schemeClr val="tx1"/>
                  </a:solidFill>
                  <a:latin typeface="微软雅黑" panose="020B0503020204020204" pitchFamily="34" charset="-122"/>
                  <a:ea typeface="微软雅黑" panose="020B0503020204020204" pitchFamily="34" charset="-122"/>
                </a:rPr>
                <a:t>KOPPT</a:t>
              </a:r>
              <a:r>
                <a:rPr lang="zh-CN" altLang="en-US" sz="2400">
                  <a:solidFill>
                    <a:schemeClr val="tx1"/>
                  </a:solidFill>
                  <a:latin typeface="微软雅黑" panose="020B0503020204020204" pitchFamily="34" charset="-122"/>
                  <a:ea typeface="微软雅黑" panose="020B0503020204020204" pitchFamily="34" charset="-122"/>
                </a:rPr>
                <a:t>，一个做</a:t>
              </a:r>
              <a:r>
                <a:rPr lang="en-US" altLang="zh-CN" sz="2400" dirty="0">
                  <a:solidFill>
                    <a:schemeClr val="tx1"/>
                  </a:solidFill>
                  <a:latin typeface="微软雅黑" panose="020B0503020204020204" pitchFamily="34" charset="-122"/>
                  <a:ea typeface="微软雅黑" panose="020B0503020204020204" pitchFamily="34" charset="-122"/>
                </a:rPr>
                <a:t>PPT</a:t>
              </a:r>
              <a:r>
                <a:rPr lang="zh-CN" altLang="en-US" sz="2400">
                  <a:solidFill>
                    <a:schemeClr val="tx1"/>
                  </a:solidFill>
                  <a:latin typeface="微软雅黑" panose="020B0503020204020204" pitchFamily="34" charset="-122"/>
                  <a:ea typeface="微软雅黑" panose="020B0503020204020204" pitchFamily="34" charset="-122"/>
                </a:rPr>
                <a:t>的神器</a:t>
              </a: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14" name="koppt-圆点"/>
            <p:cNvSpPr>
              <a:spLocks noChangeAspect="1"/>
            </p:cNvSpPr>
            <p:nvPr userDrawn="1"/>
          </p:nvSpPr>
          <p:spPr>
            <a:xfrm>
              <a:off x="5774072" y="1075837"/>
              <a:ext cx="108000" cy="108000"/>
            </a:xfrm>
            <a:prstGeom prst="ellipse">
              <a:avLst/>
            </a:prstGeom>
            <a:solidFill>
              <a:schemeClr val="accent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Lantinghei SC Extralight"/>
                <a:ea typeface="Lantinghei SC Extralight"/>
                <a:cs typeface="Lantinghei SC Extralight"/>
                <a:sym typeface="Lantinghei SC Extralight"/>
              </a:endParaRPr>
            </a:p>
          </p:txBody>
        </p:sp>
        <p:sp>
          <p:nvSpPr>
            <p:cNvPr id="17" name="koppt-圆点"/>
            <p:cNvSpPr>
              <a:spLocks noChangeAspect="1"/>
            </p:cNvSpPr>
            <p:nvPr userDrawn="1"/>
          </p:nvSpPr>
          <p:spPr>
            <a:xfrm>
              <a:off x="6309928" y="1075837"/>
              <a:ext cx="108000" cy="108000"/>
            </a:xfrm>
            <a:prstGeom prst="ellipse">
              <a:avLst/>
            </a:prstGeom>
            <a:solidFill>
              <a:schemeClr val="accent4"/>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Lantinghei SC Extralight"/>
                <a:ea typeface="Lantinghei SC Extralight"/>
                <a:cs typeface="Lantinghei SC Extralight"/>
                <a:sym typeface="Lantinghei SC Extralight"/>
              </a:endParaRPr>
            </a:p>
          </p:txBody>
        </p:sp>
        <p:sp>
          <p:nvSpPr>
            <p:cNvPr id="18" name="koppt-圆点"/>
            <p:cNvSpPr>
              <a:spLocks noChangeAspect="1"/>
            </p:cNvSpPr>
            <p:nvPr userDrawn="1"/>
          </p:nvSpPr>
          <p:spPr>
            <a:xfrm>
              <a:off x="5952691" y="1075837"/>
              <a:ext cx="108000" cy="108000"/>
            </a:xfrm>
            <a:prstGeom prst="ellipse">
              <a:avLst/>
            </a:prstGeom>
            <a:solidFill>
              <a:schemeClr val="accent2"/>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Lantinghei SC Extralight"/>
                <a:ea typeface="Lantinghei SC Extralight"/>
                <a:cs typeface="Lantinghei SC Extralight"/>
                <a:sym typeface="Lantinghei SC Extralight"/>
              </a:endParaRPr>
            </a:p>
          </p:txBody>
        </p:sp>
        <p:sp>
          <p:nvSpPr>
            <p:cNvPr id="19" name="koppt-圆点"/>
            <p:cNvSpPr>
              <a:spLocks noChangeAspect="1"/>
            </p:cNvSpPr>
            <p:nvPr userDrawn="1"/>
          </p:nvSpPr>
          <p:spPr>
            <a:xfrm>
              <a:off x="6131310" y="1075837"/>
              <a:ext cx="108000" cy="108000"/>
            </a:xfrm>
            <a:prstGeom prst="ellipse">
              <a:avLst/>
            </a:prstGeom>
            <a:solidFill>
              <a:schemeClr val="accent3"/>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noAutofit/>
            </a:bodyPr>
            <a:lstStyle/>
            <a:p>
              <a:pPr marL="0" marR="0" indent="0" algn="ctr" defTabSz="410765"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FFFFFF"/>
                </a:solidFill>
                <a:effectLst/>
                <a:uFillTx/>
                <a:latin typeface="Lantinghei SC Extralight"/>
                <a:ea typeface="Lantinghei SC Extralight"/>
                <a:cs typeface="Lantinghei SC Extralight"/>
                <a:sym typeface="Lantinghei SC Extralight"/>
              </a:endParaRPr>
            </a:p>
          </p:txBody>
        </p:sp>
      </p:grpSp>
    </p:spTree>
    <p:extLst>
      <p:ext uri="{BB962C8B-B14F-4D97-AF65-F5344CB8AC3E}">
        <p14:creationId xmlns:p14="http://schemas.microsoft.com/office/powerpoint/2010/main" val="1482523289"/>
      </p:ext>
    </p:extLst>
  </p:cSld>
  <p:clrMapOvr>
    <a:masterClrMapping/>
  </p:clrMapOvr>
  <p:transition spd="med"/>
  <p:extLst>
    <p:ext uri="{DCECCB84-F9BA-43D5-87BE-67443E8EF086}">
      <p15:sldGuideLst xmlns:p15="http://schemas.microsoft.com/office/powerpoint/2012/main">
        <p15:guide id="1" orient="horz" pos="436">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2069A8-2C37-4BDA-9A66-95BBDAFA33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57B2C3-C130-4F47-B607-84AD125BA47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99055A-B503-43B8-A852-194FD5681965}"/>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5" name="页脚占位符 4">
            <a:extLst>
              <a:ext uri="{FF2B5EF4-FFF2-40B4-BE49-F238E27FC236}">
                <a16:creationId xmlns:a16="http://schemas.microsoft.com/office/drawing/2014/main" id="{FD05518C-7F73-4827-9525-732C4ACF45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A635D0-6019-43F3-9755-74D10FB35CAD}"/>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1666437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6BE47-213A-4E4C-BFFF-0A1ADE611AD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41BD55E-3131-4449-954E-85B4B46B56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40D13A03-4DFA-4916-A280-4F2BF92C65E7}"/>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5" name="页脚占位符 4">
            <a:extLst>
              <a:ext uri="{FF2B5EF4-FFF2-40B4-BE49-F238E27FC236}">
                <a16:creationId xmlns:a16="http://schemas.microsoft.com/office/drawing/2014/main" id="{302D9F70-6170-4307-BAEC-2A0C4BDF75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DA21D5-5100-4D89-8F24-E71D08D4F3D7}"/>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392045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5307E-E7EA-4B5E-A4FE-4760FEC1C0F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5C41AB-FC37-40ED-9756-B5754D5584F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95F4CB9-F224-412C-9315-10F504F714B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1B6E36DC-6F63-4812-AA5C-820209312BA9}"/>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6" name="页脚占位符 5">
            <a:extLst>
              <a:ext uri="{FF2B5EF4-FFF2-40B4-BE49-F238E27FC236}">
                <a16:creationId xmlns:a16="http://schemas.microsoft.com/office/drawing/2014/main" id="{7281B686-531B-4EE7-A76A-0D6ECEDDA8F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F925B3-2269-464E-BB6F-63745E61A455}"/>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3266934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E2336-70BC-4ED1-B7CD-AD8F13A5C1F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68BF201-64D5-4A98-9215-3CD397F42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9A33FC15-FF69-4847-9BFA-C7FBD41A779D}"/>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59829F9-49B3-40A4-ACA5-FA5C4FBD8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EC49611-D64E-4FFC-8AFF-59AC98301EC9}"/>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F896040-94A7-42F5-9F7A-781BAA16B894}"/>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8" name="页脚占位符 7">
            <a:extLst>
              <a:ext uri="{FF2B5EF4-FFF2-40B4-BE49-F238E27FC236}">
                <a16:creationId xmlns:a16="http://schemas.microsoft.com/office/drawing/2014/main" id="{80B7509C-F29F-4DD7-8D30-B534D5C4CE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2DABBCD-85C1-4D1E-B3E2-0DB341479EEA}"/>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2889754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1A2DF-A38B-41B4-A1C6-71A3E792E1C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BF9AC8-98C9-4032-9465-100031D47178}"/>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4" name="页脚占位符 3">
            <a:extLst>
              <a:ext uri="{FF2B5EF4-FFF2-40B4-BE49-F238E27FC236}">
                <a16:creationId xmlns:a16="http://schemas.microsoft.com/office/drawing/2014/main" id="{290B09B9-4455-41BC-81AC-432EDF4DCAE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6F507C8-9BEE-4DD8-9A42-D596878CCA56}"/>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374470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569BA6-9167-4821-9593-F974DD57AD9D}"/>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3" name="页脚占位符 2">
            <a:extLst>
              <a:ext uri="{FF2B5EF4-FFF2-40B4-BE49-F238E27FC236}">
                <a16:creationId xmlns:a16="http://schemas.microsoft.com/office/drawing/2014/main" id="{6ADF3716-C19C-4FC8-A388-D3EF7C81812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A17831F-3A49-4426-8F32-1DDECBAF5676}"/>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2776691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31508-B59B-42BA-B43E-A1AAFCA165C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B820154-17A1-4BC7-9DA3-E45B659940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4B303E8-96D7-462F-9643-61FA311742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5119C70-1DA4-451A-9DB7-87FF2B70E12B}"/>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6" name="页脚占位符 5">
            <a:extLst>
              <a:ext uri="{FF2B5EF4-FFF2-40B4-BE49-F238E27FC236}">
                <a16:creationId xmlns:a16="http://schemas.microsoft.com/office/drawing/2014/main" id="{762863A0-615A-47A1-9B62-532B2A7D2E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A303460-7AF6-4110-8230-51DCCC2842E7}"/>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4198120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389ED-D9C3-4E64-B86C-035A54670FA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E689266-9564-4104-B111-A8C6294E32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C9495BF-EA13-4764-8A04-6DFBE0AE5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518D8D3-471D-4751-9B23-CD605F2CF386}"/>
              </a:ext>
            </a:extLst>
          </p:cNvPr>
          <p:cNvSpPr>
            <a:spLocks noGrp="1"/>
          </p:cNvSpPr>
          <p:nvPr>
            <p:ph type="dt" sz="half" idx="10"/>
          </p:nvPr>
        </p:nvSpPr>
        <p:spPr/>
        <p:txBody>
          <a:bodyPr/>
          <a:lstStyle/>
          <a:p>
            <a:fld id="{79063724-B1E7-47FE-A714-387160AB4142}" type="datetimeFigureOut">
              <a:rPr lang="zh-CN" altLang="en-US" smtClean="0"/>
              <a:t>2020/8/4</a:t>
            </a:fld>
            <a:endParaRPr lang="zh-CN" altLang="en-US"/>
          </a:p>
        </p:txBody>
      </p:sp>
      <p:sp>
        <p:nvSpPr>
          <p:cNvPr id="6" name="页脚占位符 5">
            <a:extLst>
              <a:ext uri="{FF2B5EF4-FFF2-40B4-BE49-F238E27FC236}">
                <a16:creationId xmlns:a16="http://schemas.microsoft.com/office/drawing/2014/main" id="{68C7EA75-66E2-40AE-9F72-5868F980F86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204039-AF3C-4CFE-BBE6-386CC2E9BF52}"/>
              </a:ext>
            </a:extLst>
          </p:cNvPr>
          <p:cNvSpPr>
            <a:spLocks noGrp="1"/>
          </p:cNvSpPr>
          <p:nvPr>
            <p:ph type="sldNum" sz="quarter" idx="12"/>
          </p:nvPr>
        </p:nvSpPr>
        <p:spPr/>
        <p:txBody>
          <a:bodyPr/>
          <a:lstStyle/>
          <a:p>
            <a:fld id="{90665E1F-B104-4608-882F-52ED499061F9}" type="slidenum">
              <a:rPr lang="zh-CN" altLang="en-US" smtClean="0"/>
              <a:t>‹#›</a:t>
            </a:fld>
            <a:endParaRPr lang="zh-CN" altLang="en-US"/>
          </a:p>
        </p:txBody>
      </p:sp>
    </p:spTree>
    <p:extLst>
      <p:ext uri="{BB962C8B-B14F-4D97-AF65-F5344CB8AC3E}">
        <p14:creationId xmlns:p14="http://schemas.microsoft.com/office/powerpoint/2010/main" val="34815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E967901-6FD7-4CA2-B75C-6B26F95C34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44A36A82-F12E-4C51-A694-857C54370D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7F179633-46FD-4993-AD54-B540AFF4B6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Light" panose="020B0300000000000000" pitchFamily="34" charset="-122"/>
                <a:ea typeface="思源黑体 Light" panose="020B0300000000000000" pitchFamily="34" charset="-122"/>
              </a:defRPr>
            </a:lvl1pPr>
          </a:lstStyle>
          <a:p>
            <a:fld id="{79063724-B1E7-47FE-A714-387160AB4142}" type="datetimeFigureOut">
              <a:rPr lang="zh-CN" altLang="en-US" smtClean="0"/>
              <a:pPr/>
              <a:t>2020/8/4</a:t>
            </a:fld>
            <a:endParaRPr lang="zh-CN" altLang="en-US" dirty="0"/>
          </a:p>
        </p:txBody>
      </p:sp>
      <p:sp>
        <p:nvSpPr>
          <p:cNvPr id="5" name="页脚占位符 4">
            <a:extLst>
              <a:ext uri="{FF2B5EF4-FFF2-40B4-BE49-F238E27FC236}">
                <a16:creationId xmlns:a16="http://schemas.microsoft.com/office/drawing/2014/main" id="{52FEAA6C-9AC6-438E-88FB-FF98421F10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Light" panose="020B0300000000000000" pitchFamily="34" charset="-122"/>
                <a:ea typeface="思源黑体 Light" panose="020B03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4815D14A-EC2B-43AF-9D24-61AEB731D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Light" panose="020B0300000000000000" pitchFamily="34" charset="-122"/>
                <a:ea typeface="思源黑体 Light" panose="020B0300000000000000" pitchFamily="34" charset="-122"/>
              </a:defRPr>
            </a:lvl1pPr>
          </a:lstStyle>
          <a:p>
            <a:fld id="{90665E1F-B104-4608-882F-52ED499061F9}" type="slidenum">
              <a:rPr lang="zh-CN" altLang="en-US" smtClean="0"/>
              <a:pPr/>
              <a:t>‹#›</a:t>
            </a:fld>
            <a:endParaRPr lang="zh-CN" altLang="en-US" dirty="0"/>
          </a:p>
        </p:txBody>
      </p:sp>
    </p:spTree>
    <p:extLst>
      <p:ext uri="{BB962C8B-B14F-4D97-AF65-F5344CB8AC3E}">
        <p14:creationId xmlns:p14="http://schemas.microsoft.com/office/powerpoint/2010/main" val="4174291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8" r:id="rId12"/>
    <p:sldLayoutId id="2147483663" r:id="rId13"/>
    <p:sldLayoutId id="2147483664" r:id="rId14"/>
    <p:sldLayoutId id="2147483669" r:id="rId15"/>
    <p:sldLayoutId id="2147483665" r:id="rId16"/>
    <p:sldLayoutId id="2147483666" r:id="rId17"/>
    <p:sldLayoutId id="2147483667" r:id="rId18"/>
  </p:sldLayoutIdLst>
  <p:txStyles>
    <p:titleStyle>
      <a:lvl1pPr algn="l" defTabSz="914400" rtl="0" eaLnBrk="1" latinLnBrk="0" hangingPunct="1">
        <a:lnSpc>
          <a:spcPct val="90000"/>
        </a:lnSpc>
        <a:spcBef>
          <a:spcPct val="0"/>
        </a:spcBef>
        <a:buNone/>
        <a:defRPr sz="4400" kern="1200">
          <a:solidFill>
            <a:schemeClr val="tx1"/>
          </a:solidFill>
          <a:latin typeface="思源黑体 Light" panose="020B0300000000000000" pitchFamily="34" charset="-122"/>
          <a:ea typeface="思源黑体 Light" panose="020B03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Light" panose="020B0300000000000000" pitchFamily="34" charset="-122"/>
          <a:ea typeface="思源黑体 Light" panose="020B03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Light" panose="020B0300000000000000" pitchFamily="34" charset="-122"/>
          <a:ea typeface="思源黑体 Light" panose="020B03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Light" panose="020B0300000000000000" pitchFamily="34" charset="-122"/>
          <a:ea typeface="思源黑体 Light" panose="020B03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Light" panose="020B0300000000000000" pitchFamily="34" charset="-122"/>
          <a:ea typeface="思源黑体 Light" panose="020B03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Light" panose="020B0300000000000000" pitchFamily="34" charset="-122"/>
          <a:ea typeface="思源黑体 Light" panose="020B03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kaggle.com/" TargetMode="Externa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kaggle.com/" TargetMode="External"/><Relationship Id="rId1" Type="http://schemas.openxmlformats.org/officeDocument/2006/relationships/slideLayout" Target="../slideLayouts/slideLayout14.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kaggle.com/" TargetMode="External"/><Relationship Id="rId1" Type="http://schemas.openxmlformats.org/officeDocument/2006/relationships/slideLayout" Target="../slideLayouts/slideLayout1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图片 1"/>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234" y="0"/>
            <a:ext cx="60388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26574" y="0"/>
            <a:ext cx="9861623" cy="6858000"/>
          </a:xfrm>
          <a:prstGeom prst="rect">
            <a:avLst/>
          </a:prstGeom>
          <a:gradFill>
            <a:gsLst>
              <a:gs pos="0">
                <a:srgbClr val="4680A1">
                  <a:alpha val="0"/>
                </a:srgbClr>
              </a:gs>
              <a:gs pos="49000">
                <a:srgbClr val="2B6B9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a:p>
        </p:txBody>
      </p:sp>
      <p:sp>
        <p:nvSpPr>
          <p:cNvPr id="6" name="任意多边形 2"/>
          <p:cNvSpPr/>
          <p:nvPr/>
        </p:nvSpPr>
        <p:spPr>
          <a:xfrm>
            <a:off x="4681427" y="0"/>
            <a:ext cx="7510573" cy="6858000"/>
          </a:xfrm>
          <a:custGeom>
            <a:avLst/>
            <a:gdLst>
              <a:gd name="connsiteX0" fmla="*/ 0 w 8432800"/>
              <a:gd name="connsiteY0" fmla="*/ 0 h 6858000"/>
              <a:gd name="connsiteX1" fmla="*/ 8432800 w 8432800"/>
              <a:gd name="connsiteY1" fmla="*/ 0 h 6858000"/>
              <a:gd name="connsiteX2" fmla="*/ 8432800 w 8432800"/>
              <a:gd name="connsiteY2" fmla="*/ 6858000 h 6858000"/>
              <a:gd name="connsiteX3" fmla="*/ 2900672 w 8432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432800" h="6858000">
                <a:moveTo>
                  <a:pt x="0" y="0"/>
                </a:moveTo>
                <a:lnTo>
                  <a:pt x="8432800" y="0"/>
                </a:lnTo>
                <a:lnTo>
                  <a:pt x="8432800" y="6858000"/>
                </a:lnTo>
                <a:lnTo>
                  <a:pt x="2900672" y="6858000"/>
                </a:lnTo>
                <a:close/>
              </a:path>
            </a:pathLst>
          </a:custGeom>
          <a:solidFill>
            <a:srgbClr val="306F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lnSpc>
                <a:spcPct val="150000"/>
              </a:lnSpc>
              <a:defRPr/>
            </a:pPr>
            <a:endParaRPr lang="en-US">
              <a:solidFill>
                <a:srgbClr val="FFFFFF"/>
              </a:solidFill>
              <a:latin typeface="Arial"/>
              <a:ea typeface="微软雅黑"/>
            </a:endParaRPr>
          </a:p>
        </p:txBody>
      </p:sp>
      <p:sp>
        <p:nvSpPr>
          <p:cNvPr id="7" name="文本框 6"/>
          <p:cNvSpPr txBox="1"/>
          <p:nvPr/>
        </p:nvSpPr>
        <p:spPr>
          <a:xfrm>
            <a:off x="859864" y="2055924"/>
            <a:ext cx="10228333" cy="1569660"/>
          </a:xfrm>
          <a:prstGeom prst="rect">
            <a:avLst/>
          </a:prstGeom>
          <a:noFill/>
        </p:spPr>
        <p:txBody>
          <a:bodyPr wrap="square">
            <a:spAutoFit/>
          </a:bodyPr>
          <a:lstStyle/>
          <a:p>
            <a:pPr algn="ctr" defTabSz="914377">
              <a:defRPr/>
            </a:pPr>
            <a:r>
              <a:rPr lang="en-US" altLang="zh-CN" sz="4800" b="1" dirty="0">
                <a:solidFill>
                  <a:schemeClr val="bg1"/>
                </a:solidFill>
                <a:latin typeface="Arial"/>
                <a:ea typeface="微软雅黑"/>
              </a:rPr>
              <a:t>《</a:t>
            </a:r>
            <a:r>
              <a:rPr lang="zh-CN" altLang="en-US" sz="4800" b="1" dirty="0">
                <a:solidFill>
                  <a:schemeClr val="bg1"/>
                </a:solidFill>
                <a:latin typeface="Arial"/>
                <a:ea typeface="微软雅黑"/>
              </a:rPr>
              <a:t>网络爬虫技术与应用</a:t>
            </a:r>
            <a:r>
              <a:rPr lang="en-US" altLang="zh-CN" sz="4800" b="1" dirty="0">
                <a:solidFill>
                  <a:schemeClr val="bg1"/>
                </a:solidFill>
                <a:latin typeface="Arial"/>
                <a:ea typeface="微软雅黑"/>
              </a:rPr>
              <a:t>》</a:t>
            </a:r>
          </a:p>
          <a:p>
            <a:pPr algn="ctr" defTabSz="914377">
              <a:defRPr/>
            </a:pPr>
            <a:r>
              <a:rPr lang="zh-CN" altLang="en-US" sz="4800" b="1" dirty="0">
                <a:solidFill>
                  <a:schemeClr val="bg1"/>
                </a:solidFill>
                <a:latin typeface="Arial"/>
                <a:ea typeface="微软雅黑"/>
              </a:rPr>
              <a:t>项目规划设计</a:t>
            </a:r>
          </a:p>
        </p:txBody>
      </p:sp>
      <p:cxnSp>
        <p:nvCxnSpPr>
          <p:cNvPr id="8" name="直线连接符 11">
            <a:extLst>
              <a:ext uri="{FF2B5EF4-FFF2-40B4-BE49-F238E27FC236}">
                <a16:creationId xmlns:a16="http://schemas.microsoft.com/office/drawing/2014/main" id="{232EF7B4-46A9-4210-B29A-BD842E7F08D6}"/>
              </a:ext>
            </a:extLst>
          </p:cNvPr>
          <p:cNvCxnSpPr>
            <a:cxnSpLocks/>
          </p:cNvCxnSpPr>
          <p:nvPr/>
        </p:nvCxnSpPr>
        <p:spPr>
          <a:xfrm>
            <a:off x="1340806" y="3784794"/>
            <a:ext cx="89822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22">
            <a:extLst>
              <a:ext uri="{FF2B5EF4-FFF2-40B4-BE49-F238E27FC236}">
                <a16:creationId xmlns:a16="http://schemas.microsoft.com/office/drawing/2014/main" id="{E9C4BB3E-69CD-4194-811F-EC52BB10C1C1}"/>
              </a:ext>
            </a:extLst>
          </p:cNvPr>
          <p:cNvSpPr txBox="1"/>
          <p:nvPr/>
        </p:nvSpPr>
        <p:spPr>
          <a:xfrm>
            <a:off x="3229966" y="4065656"/>
            <a:ext cx="4948885" cy="662554"/>
          </a:xfrm>
          <a:prstGeom prst="rect">
            <a:avLst/>
          </a:prstGeom>
          <a:noFill/>
        </p:spPr>
        <p:txBody>
          <a:bodyPr wrap="square" rtlCol="0">
            <a:spAutoFit/>
          </a:bodyPr>
          <a:lstStyle/>
          <a:p>
            <a:pPr algn="ct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大数据产品部</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教学</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教研组</a:t>
            </a:r>
          </a:p>
        </p:txBody>
      </p:sp>
      <p:pic>
        <p:nvPicPr>
          <p:cNvPr id="11" name="图片 10">
            <a:extLst>
              <a:ext uri="{FF2B5EF4-FFF2-40B4-BE49-F238E27FC236}">
                <a16:creationId xmlns:a16="http://schemas.microsoft.com/office/drawing/2014/main" id="{F3010750-83E9-43C0-AD0D-4D34020DF76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42656" y="7848"/>
            <a:ext cx="2845540" cy="1176992"/>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F3D406B-847B-4849-9592-C1B15B886269}"/>
              </a:ext>
            </a:extLst>
          </p:cNvPr>
          <p:cNvSpPr/>
          <p:nvPr/>
        </p:nvSpPr>
        <p:spPr>
          <a:xfrm>
            <a:off x="1127147"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项目二：任务要求</a:t>
            </a:r>
          </a:p>
        </p:txBody>
      </p:sp>
      <p:sp>
        <p:nvSpPr>
          <p:cNvPr id="14" name="矩形 13">
            <a:extLst>
              <a:ext uri="{FF2B5EF4-FFF2-40B4-BE49-F238E27FC236}">
                <a16:creationId xmlns:a16="http://schemas.microsoft.com/office/drawing/2014/main" id="{EC20F3B4-1CB9-4C9A-BAD2-4E1C9F9BA940}"/>
              </a:ext>
            </a:extLst>
          </p:cNvPr>
          <p:cNvSpPr/>
          <p:nvPr/>
        </p:nvSpPr>
        <p:spPr>
          <a:xfrm>
            <a:off x="1127144" y="1009548"/>
            <a:ext cx="10150455" cy="2031325"/>
          </a:xfrm>
          <a:prstGeom prst="rect">
            <a:avLst/>
          </a:prstGeom>
        </p:spPr>
        <p:txBody>
          <a:bodyPr wrap="square">
            <a:spAutoFit/>
          </a:bodyPr>
          <a:lstStyle/>
          <a:p>
            <a:pPr lvl="1"/>
            <a:r>
              <a:rPr lang="en-US" altLang="zh-CN" dirty="0"/>
              <a:t>1</a:t>
            </a:r>
            <a:r>
              <a:rPr lang="zh-CN" altLang="en-US" dirty="0"/>
              <a:t>、因为我们不了解数据存放位置，我们无法进行数据爬取，所以我们需要具备查看网页数据结构的能力，可以获取到数据的相关信息；</a:t>
            </a:r>
            <a:endParaRPr lang="en-US" altLang="zh-CN" dirty="0"/>
          </a:p>
          <a:p>
            <a:pPr lvl="1"/>
            <a:endParaRPr lang="en-US" altLang="zh-CN" dirty="0"/>
          </a:p>
          <a:p>
            <a:pPr lvl="1"/>
            <a:r>
              <a:rPr lang="en-US" altLang="zh-CN" dirty="0"/>
              <a:t>2</a:t>
            </a:r>
            <a:r>
              <a:rPr lang="zh-CN" altLang="en-US" dirty="0"/>
              <a:t>、因为我们获取到数据的相关信息后，需要编写爬虫脚本，进行获取分页后的数据，所以我们需要具备可以编写原生脚本并可实现翻页爬虫的能力；</a:t>
            </a:r>
            <a:endParaRPr lang="en-US" altLang="zh-CN" dirty="0"/>
          </a:p>
          <a:p>
            <a:pPr lvl="1"/>
            <a:endParaRPr lang="en-US" altLang="zh-CN" dirty="0"/>
          </a:p>
          <a:p>
            <a:pPr lvl="1"/>
            <a:r>
              <a:rPr lang="en-US" altLang="zh-CN" dirty="0"/>
              <a:t>3</a:t>
            </a:r>
            <a:r>
              <a:rPr lang="zh-CN" altLang="en-US" dirty="0"/>
              <a:t>、然后我们需要将其结果全量保存到</a:t>
            </a:r>
            <a:r>
              <a:rPr lang="en-US" altLang="zh-CN" dirty="0"/>
              <a:t>MySQL</a:t>
            </a:r>
            <a:r>
              <a:rPr lang="zh-CN" altLang="en-US" dirty="0"/>
              <a:t>数据库中。</a:t>
            </a:r>
          </a:p>
        </p:txBody>
      </p:sp>
      <p:pic>
        <p:nvPicPr>
          <p:cNvPr id="3" name="图片 2">
            <a:extLst>
              <a:ext uri="{FF2B5EF4-FFF2-40B4-BE49-F238E27FC236}">
                <a16:creationId xmlns:a16="http://schemas.microsoft.com/office/drawing/2014/main" id="{DE0105B1-40E7-43AC-8370-46B82BA51D15}"/>
              </a:ext>
            </a:extLst>
          </p:cNvPr>
          <p:cNvPicPr>
            <a:picLocks noChangeAspect="1"/>
          </p:cNvPicPr>
          <p:nvPr/>
        </p:nvPicPr>
        <p:blipFill>
          <a:blip r:embed="rId2"/>
          <a:stretch>
            <a:fillRect/>
          </a:stretch>
        </p:blipFill>
        <p:spPr>
          <a:xfrm>
            <a:off x="490817" y="3428993"/>
            <a:ext cx="3729037" cy="2126800"/>
          </a:xfrm>
          <a:prstGeom prst="rect">
            <a:avLst/>
          </a:prstGeom>
        </p:spPr>
      </p:pic>
      <p:pic>
        <p:nvPicPr>
          <p:cNvPr id="6" name="图片 5">
            <a:extLst>
              <a:ext uri="{FF2B5EF4-FFF2-40B4-BE49-F238E27FC236}">
                <a16:creationId xmlns:a16="http://schemas.microsoft.com/office/drawing/2014/main" id="{EE0F7EE3-7281-4659-A82E-6EFB8C608A60}"/>
              </a:ext>
            </a:extLst>
          </p:cNvPr>
          <p:cNvPicPr>
            <a:picLocks noChangeAspect="1"/>
          </p:cNvPicPr>
          <p:nvPr/>
        </p:nvPicPr>
        <p:blipFill>
          <a:blip r:embed="rId3"/>
          <a:stretch>
            <a:fillRect/>
          </a:stretch>
        </p:blipFill>
        <p:spPr>
          <a:xfrm>
            <a:off x="4337852" y="3428993"/>
            <a:ext cx="3729037" cy="2132751"/>
          </a:xfrm>
          <a:prstGeom prst="rect">
            <a:avLst/>
          </a:prstGeom>
        </p:spPr>
      </p:pic>
      <p:pic>
        <p:nvPicPr>
          <p:cNvPr id="11" name="图片 10">
            <a:extLst>
              <a:ext uri="{FF2B5EF4-FFF2-40B4-BE49-F238E27FC236}">
                <a16:creationId xmlns:a16="http://schemas.microsoft.com/office/drawing/2014/main" id="{76341A72-0AC2-4BCB-A4E1-D29ABFCE27CC}"/>
              </a:ext>
            </a:extLst>
          </p:cNvPr>
          <p:cNvPicPr>
            <a:picLocks noChangeAspect="1"/>
          </p:cNvPicPr>
          <p:nvPr/>
        </p:nvPicPr>
        <p:blipFill>
          <a:blip r:embed="rId4"/>
          <a:stretch>
            <a:fillRect/>
          </a:stretch>
        </p:blipFill>
        <p:spPr>
          <a:xfrm>
            <a:off x="8184887" y="3423042"/>
            <a:ext cx="3729037" cy="2132751"/>
          </a:xfrm>
          <a:prstGeom prst="rect">
            <a:avLst/>
          </a:prstGeom>
        </p:spPr>
      </p:pic>
      <p:sp>
        <p:nvSpPr>
          <p:cNvPr id="16" name="文本框 15">
            <a:extLst>
              <a:ext uri="{FF2B5EF4-FFF2-40B4-BE49-F238E27FC236}">
                <a16:creationId xmlns:a16="http://schemas.microsoft.com/office/drawing/2014/main" id="{1A613238-9CCD-461A-94AF-74E0BB6DF313}"/>
              </a:ext>
            </a:extLst>
          </p:cNvPr>
          <p:cNvSpPr txBox="1"/>
          <p:nvPr/>
        </p:nvSpPr>
        <p:spPr>
          <a:xfrm>
            <a:off x="1609292" y="5663786"/>
            <a:ext cx="1107996" cy="369332"/>
          </a:xfrm>
          <a:prstGeom prst="rect">
            <a:avLst/>
          </a:prstGeom>
          <a:noFill/>
        </p:spPr>
        <p:txBody>
          <a:bodyPr wrap="none" rtlCol="0">
            <a:spAutoFit/>
          </a:bodyPr>
          <a:lstStyle/>
          <a:p>
            <a:r>
              <a:rPr lang="zh-CN" altLang="en-US" dirty="0"/>
              <a:t>网页结构</a:t>
            </a:r>
          </a:p>
        </p:txBody>
      </p:sp>
      <p:sp>
        <p:nvSpPr>
          <p:cNvPr id="17" name="文本框 16">
            <a:extLst>
              <a:ext uri="{FF2B5EF4-FFF2-40B4-BE49-F238E27FC236}">
                <a16:creationId xmlns:a16="http://schemas.microsoft.com/office/drawing/2014/main" id="{2BAE32FA-9CE9-4E16-B5B1-F33E442E67F1}"/>
              </a:ext>
            </a:extLst>
          </p:cNvPr>
          <p:cNvSpPr txBox="1"/>
          <p:nvPr/>
        </p:nvSpPr>
        <p:spPr>
          <a:xfrm>
            <a:off x="5631424" y="5663786"/>
            <a:ext cx="1107996" cy="369332"/>
          </a:xfrm>
          <a:prstGeom prst="rect">
            <a:avLst/>
          </a:prstGeom>
          <a:noFill/>
        </p:spPr>
        <p:txBody>
          <a:bodyPr wrap="none" rtlCol="0">
            <a:spAutoFit/>
          </a:bodyPr>
          <a:lstStyle/>
          <a:p>
            <a:r>
              <a:rPr lang="zh-CN" altLang="en-US" dirty="0"/>
              <a:t>脚本编写</a:t>
            </a:r>
          </a:p>
        </p:txBody>
      </p:sp>
      <p:sp>
        <p:nvSpPr>
          <p:cNvPr id="19" name="文本框 18">
            <a:extLst>
              <a:ext uri="{FF2B5EF4-FFF2-40B4-BE49-F238E27FC236}">
                <a16:creationId xmlns:a16="http://schemas.microsoft.com/office/drawing/2014/main" id="{F22E293E-F0F9-4573-BA7C-C31C7331BC88}"/>
              </a:ext>
            </a:extLst>
          </p:cNvPr>
          <p:cNvSpPr txBox="1"/>
          <p:nvPr/>
        </p:nvSpPr>
        <p:spPr>
          <a:xfrm>
            <a:off x="9668123" y="5663786"/>
            <a:ext cx="1107996" cy="369332"/>
          </a:xfrm>
          <a:prstGeom prst="rect">
            <a:avLst/>
          </a:prstGeom>
          <a:noFill/>
        </p:spPr>
        <p:txBody>
          <a:bodyPr wrap="none" rtlCol="0">
            <a:spAutoFit/>
          </a:bodyPr>
          <a:lstStyle/>
          <a:p>
            <a:r>
              <a:rPr lang="zh-CN" altLang="en-US" dirty="0"/>
              <a:t>存储方式</a:t>
            </a:r>
          </a:p>
        </p:txBody>
      </p:sp>
    </p:spTree>
    <p:extLst>
      <p:ext uri="{BB962C8B-B14F-4D97-AF65-F5344CB8AC3E}">
        <p14:creationId xmlns:p14="http://schemas.microsoft.com/office/powerpoint/2010/main" val="75633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6" y="223038"/>
            <a:ext cx="2646879"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项目二：项目资讯</a:t>
            </a:r>
          </a:p>
        </p:txBody>
      </p:sp>
      <p:sp>
        <p:nvSpPr>
          <p:cNvPr id="16" name="文本框 15">
            <a:extLst>
              <a:ext uri="{FF2B5EF4-FFF2-40B4-BE49-F238E27FC236}">
                <a16:creationId xmlns:a16="http://schemas.microsoft.com/office/drawing/2014/main" id="{5AA95B34-DD0D-44EA-B852-46543D96C5E4}"/>
              </a:ext>
            </a:extLst>
          </p:cNvPr>
          <p:cNvSpPr txBox="1"/>
          <p:nvPr/>
        </p:nvSpPr>
        <p:spPr>
          <a:xfrm>
            <a:off x="1579211" y="1280059"/>
            <a:ext cx="8326895" cy="2031325"/>
          </a:xfrm>
          <a:prstGeom prst="rect">
            <a:avLst/>
          </a:prstGeom>
          <a:noFill/>
        </p:spPr>
        <p:txBody>
          <a:bodyPr wrap="none" rtlCol="0">
            <a:spAutoFit/>
          </a:bodyPr>
          <a:lstStyle/>
          <a:p>
            <a:r>
              <a:rPr lang="zh-CN" altLang="en-US" dirty="0"/>
              <a:t>在本项目中我们所需要学习的理论知识如下：</a:t>
            </a:r>
            <a:endParaRPr lang="en-US" altLang="zh-CN" dirty="0"/>
          </a:p>
          <a:p>
            <a:endParaRPr lang="en-US" altLang="zh-CN" dirty="0"/>
          </a:p>
          <a:p>
            <a:pPr lvl="1"/>
            <a:r>
              <a:rPr lang="en-US" altLang="zh-CN" dirty="0"/>
              <a:t>	1</a:t>
            </a:r>
            <a:r>
              <a:rPr lang="zh-CN" altLang="en-US" dirty="0"/>
              <a:t>、</a:t>
            </a:r>
            <a:r>
              <a:rPr lang="en-US" altLang="zh-CN" dirty="0"/>
              <a:t>re</a:t>
            </a:r>
            <a:r>
              <a:rPr lang="zh-CN" altLang="en-US" dirty="0"/>
              <a:t>库的详解；</a:t>
            </a:r>
            <a:r>
              <a:rPr lang="en-US" altLang="zh-CN" dirty="0"/>
              <a:t>				2</a:t>
            </a:r>
            <a:r>
              <a:rPr lang="zh-CN" altLang="en-US" dirty="0"/>
              <a:t>、</a:t>
            </a:r>
            <a:r>
              <a:rPr lang="en-US" altLang="zh-CN" dirty="0"/>
              <a:t>Datetime</a:t>
            </a:r>
            <a:r>
              <a:rPr lang="zh-CN" altLang="en-US" dirty="0"/>
              <a:t>模块的使用；</a:t>
            </a:r>
            <a:endParaRPr lang="en-US" altLang="zh-CN" dirty="0"/>
          </a:p>
          <a:p>
            <a:pPr lvl="1"/>
            <a:endParaRPr lang="en-US" altLang="zh-CN" dirty="0"/>
          </a:p>
          <a:p>
            <a:pPr lvl="1"/>
            <a:r>
              <a:rPr lang="en-US" altLang="zh-CN" dirty="0"/>
              <a:t>	3</a:t>
            </a:r>
            <a:r>
              <a:rPr lang="zh-CN" altLang="en-US" dirty="0"/>
              <a:t>、带参数的</a:t>
            </a:r>
            <a:r>
              <a:rPr lang="en-US" altLang="zh-CN" dirty="0"/>
              <a:t>GET</a:t>
            </a:r>
            <a:r>
              <a:rPr lang="zh-CN" altLang="en-US" dirty="0"/>
              <a:t>请求；</a:t>
            </a:r>
            <a:r>
              <a:rPr lang="en-US" altLang="zh-CN" dirty="0"/>
              <a:t>			4</a:t>
            </a:r>
            <a:r>
              <a:rPr lang="zh-CN" altLang="en-US" dirty="0"/>
              <a:t>、</a:t>
            </a:r>
            <a:r>
              <a:rPr lang="en-US" altLang="zh-CN" dirty="0"/>
              <a:t>requests</a:t>
            </a:r>
            <a:r>
              <a:rPr lang="zh-CN" altLang="en-US" dirty="0"/>
              <a:t>库的详解；</a:t>
            </a:r>
            <a:endParaRPr lang="en-US" altLang="zh-CN" dirty="0"/>
          </a:p>
          <a:p>
            <a:pPr lvl="1"/>
            <a:endParaRPr lang="en-US" altLang="zh-CN" dirty="0"/>
          </a:p>
          <a:p>
            <a:pPr lvl="1"/>
            <a:r>
              <a:rPr lang="en-US" altLang="zh-CN" dirty="0"/>
              <a:t>	5</a:t>
            </a:r>
            <a:r>
              <a:rPr lang="zh-CN" altLang="en-US" dirty="0"/>
              <a:t>、</a:t>
            </a:r>
            <a:r>
              <a:rPr lang="en-US" altLang="zh-CN" dirty="0" err="1"/>
              <a:t>lxml</a:t>
            </a:r>
            <a:r>
              <a:rPr lang="zh-CN" altLang="en-US" dirty="0"/>
              <a:t>库的详解。</a:t>
            </a:r>
            <a:endParaRPr lang="en-US" altLang="zh-CN" dirty="0"/>
          </a:p>
        </p:txBody>
      </p:sp>
      <p:pic>
        <p:nvPicPr>
          <p:cNvPr id="1026" name="Picture 2" descr="https://ss0.bdstatic.com/70cFvHSh_Q1YnxGkpoWK1HF6hhy/it/u=373171394,214356016&amp;fm=26&amp;gp=0.jpg">
            <a:extLst>
              <a:ext uri="{FF2B5EF4-FFF2-40B4-BE49-F238E27FC236}">
                <a16:creationId xmlns:a16="http://schemas.microsoft.com/office/drawing/2014/main" id="{657179F3-25F6-4CFA-BBC1-771F06C17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3810000"/>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348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3"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项目二：所需处理</a:t>
            </a:r>
          </a:p>
        </p:txBody>
      </p:sp>
      <p:sp>
        <p:nvSpPr>
          <p:cNvPr id="2" name="文本框 1">
            <a:extLst>
              <a:ext uri="{FF2B5EF4-FFF2-40B4-BE49-F238E27FC236}">
                <a16:creationId xmlns:a16="http://schemas.microsoft.com/office/drawing/2014/main" id="{4D7E5BB8-D875-4368-8370-A38A95E6C6C0}"/>
              </a:ext>
            </a:extLst>
          </p:cNvPr>
          <p:cNvSpPr txBox="1"/>
          <p:nvPr/>
        </p:nvSpPr>
        <p:spPr>
          <a:xfrm>
            <a:off x="1355417" y="1136931"/>
            <a:ext cx="9825082" cy="1938992"/>
          </a:xfrm>
          <a:prstGeom prst="rect">
            <a:avLst/>
          </a:prstGeom>
          <a:noFill/>
        </p:spPr>
        <p:txBody>
          <a:bodyPr wrap="square" rtlCol="0">
            <a:spAutoFit/>
          </a:bodyPr>
          <a:lstStyle/>
          <a:p>
            <a:pPr>
              <a:spcBef>
                <a:spcPts val="600"/>
              </a:spcBef>
              <a:spcAft>
                <a:spcPts val="600"/>
              </a:spcAft>
            </a:pPr>
            <a:r>
              <a:rPr lang="zh-CN" altLang="en-US" dirty="0"/>
              <a:t>要将此项目转换为教学项目，需要的条件如下：</a:t>
            </a:r>
            <a:endParaRPr lang="en-US" altLang="zh-CN" dirty="0"/>
          </a:p>
          <a:p>
            <a:pPr lvl="1">
              <a:spcBef>
                <a:spcPts val="600"/>
              </a:spcBef>
              <a:spcAft>
                <a:spcPts val="600"/>
              </a:spcAft>
            </a:pPr>
            <a:r>
              <a:rPr lang="en-US" altLang="zh-CN" dirty="0"/>
              <a:t>1</a:t>
            </a:r>
            <a:r>
              <a:rPr lang="zh-CN" altLang="en-US" dirty="0"/>
              <a:t>、需要能够访问</a:t>
            </a:r>
            <a:r>
              <a:rPr lang="en-US" altLang="zh-CN" dirty="0"/>
              <a:t>MySQL</a:t>
            </a:r>
            <a:r>
              <a:rPr lang="zh-CN" altLang="en-US" dirty="0"/>
              <a:t>，并对每个学生的文件</a:t>
            </a:r>
            <a:r>
              <a:rPr lang="en-US" altLang="zh-CN" dirty="0"/>
              <a:t>\</a:t>
            </a:r>
            <a:r>
              <a:rPr lang="zh-CN" altLang="en-US" dirty="0"/>
              <a:t>数据库系统做相关的隔离；</a:t>
            </a:r>
            <a:endParaRPr lang="en-US" altLang="zh-CN" dirty="0"/>
          </a:p>
          <a:p>
            <a:pPr lvl="1">
              <a:spcBef>
                <a:spcPts val="600"/>
              </a:spcBef>
              <a:spcAft>
                <a:spcPts val="600"/>
              </a:spcAft>
            </a:pPr>
            <a:r>
              <a:rPr lang="en-US" altLang="zh-CN" dirty="0"/>
              <a:t>2</a:t>
            </a:r>
            <a:r>
              <a:rPr lang="zh-CN" altLang="en-US" dirty="0"/>
              <a:t>、需要待爬取网络在实验平台能够访问得到或做成静态网络并在服务器中启动，以便能够访问目标数据；</a:t>
            </a:r>
            <a:endParaRPr lang="en-US" altLang="zh-CN" dirty="0"/>
          </a:p>
          <a:p>
            <a:pPr lvl="1">
              <a:spcBef>
                <a:spcPts val="600"/>
              </a:spcBef>
              <a:spcAft>
                <a:spcPts val="600"/>
              </a:spcAft>
            </a:pPr>
            <a:r>
              <a:rPr lang="en-US" altLang="zh-CN" dirty="0"/>
              <a:t>3</a:t>
            </a:r>
            <a:r>
              <a:rPr lang="zh-CN" altLang="en-US" dirty="0"/>
              <a:t>、需要制作对应网络供学生爬取。</a:t>
            </a:r>
            <a:endParaRPr lang="en-US" altLang="zh-CN" dirty="0"/>
          </a:p>
        </p:txBody>
      </p:sp>
    </p:spTree>
    <p:extLst>
      <p:ext uri="{BB962C8B-B14F-4D97-AF65-F5344CB8AC3E}">
        <p14:creationId xmlns:p14="http://schemas.microsoft.com/office/powerpoint/2010/main" val="572477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
        <p:cNvGrpSpPr/>
        <p:nvPr/>
      </p:nvGrpSpPr>
      <p:grpSpPr>
        <a:xfrm>
          <a:off x="0" y="0"/>
          <a:ext cx="0" cy="0"/>
          <a:chOff x="0" y="0"/>
          <a:chExt cx="0" cy="0"/>
        </a:xfrm>
      </p:grpSpPr>
      <p:cxnSp>
        <p:nvCxnSpPr>
          <p:cNvPr id="10" name="更多模板下载地址：http://chn.docer.com/works?userid=25553551                        _3"/>
          <p:cNvCxnSpPr/>
          <p:nvPr/>
        </p:nvCxnSpPr>
        <p:spPr>
          <a:xfrm>
            <a:off x="3522107" y="3986560"/>
            <a:ext cx="4607983" cy="0"/>
          </a:xfrm>
          <a:prstGeom prst="line">
            <a:avLst/>
          </a:prstGeom>
          <a:ln w="76200">
            <a:solidFill>
              <a:srgbClr val="0557A7"/>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24788" y="2223430"/>
            <a:ext cx="9402619" cy="1446550"/>
          </a:xfrm>
          <a:prstGeom prst="rect">
            <a:avLst/>
          </a:prstGeom>
          <a:noFill/>
        </p:spPr>
        <p:txBody>
          <a:bodyPr wrap="square">
            <a:spAutoFit/>
          </a:bodyPr>
          <a:lstStyle/>
          <a:p>
            <a:pPr algn="ctr">
              <a:defRPr/>
            </a:pPr>
            <a:r>
              <a:rPr kumimoji="1" lang="zh-CN" altLang="en-US" sz="4400" b="1" kern="0" dirty="0">
                <a:solidFill>
                  <a:srgbClr val="004DA1"/>
                </a:solidFill>
                <a:latin typeface="Microsoft YaHei" charset="-122"/>
                <a:ea typeface="Microsoft YaHei" charset="-122"/>
              </a:rPr>
              <a:t>项目三</a:t>
            </a:r>
            <a:endParaRPr kumimoji="1" lang="en-US" altLang="zh-CN" sz="4400" b="1" kern="0" dirty="0">
              <a:solidFill>
                <a:srgbClr val="004DA1"/>
              </a:solidFill>
              <a:latin typeface="Microsoft YaHei" charset="-122"/>
              <a:ea typeface="Microsoft YaHei" charset="-122"/>
            </a:endParaRPr>
          </a:p>
          <a:p>
            <a:pPr algn="ctr">
              <a:defRPr/>
            </a:pPr>
            <a:r>
              <a:rPr kumimoji="1" lang="zh-CN" altLang="en-US" sz="4400" b="1" kern="0" dirty="0">
                <a:solidFill>
                  <a:srgbClr val="004DA1"/>
                </a:solidFill>
                <a:latin typeface="Microsoft YaHei" charset="-122"/>
                <a:ea typeface="Microsoft YaHei" charset="-122"/>
              </a:rPr>
              <a:t>音乐网络数据采集</a:t>
            </a:r>
            <a:endParaRPr kumimoji="1" lang="en-US" altLang="zh-CN" sz="4400" b="1" kern="0" dirty="0">
              <a:solidFill>
                <a:srgbClr val="004DA1"/>
              </a:solidFill>
              <a:latin typeface="Microsoft YaHei" charset="-122"/>
              <a:ea typeface="Microsoft YaHei" charset="-122"/>
            </a:endParaRPr>
          </a:p>
        </p:txBody>
      </p:sp>
    </p:spTree>
    <p:extLst>
      <p:ext uri="{BB962C8B-B14F-4D97-AF65-F5344CB8AC3E}">
        <p14:creationId xmlns:p14="http://schemas.microsoft.com/office/powerpoint/2010/main" val="258347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0"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项目三：项目概要</a:t>
            </a:r>
          </a:p>
        </p:txBody>
      </p:sp>
      <p:sp>
        <p:nvSpPr>
          <p:cNvPr id="5" name="文本框 4">
            <a:extLst>
              <a:ext uri="{FF2B5EF4-FFF2-40B4-BE49-F238E27FC236}">
                <a16:creationId xmlns:a16="http://schemas.microsoft.com/office/drawing/2014/main" id="{7FA21267-6F02-43C6-A82A-EED99EFF927D}"/>
              </a:ext>
            </a:extLst>
          </p:cNvPr>
          <p:cNvSpPr txBox="1"/>
          <p:nvPr/>
        </p:nvSpPr>
        <p:spPr>
          <a:xfrm>
            <a:off x="1127141" y="1159933"/>
            <a:ext cx="9938023" cy="1077218"/>
          </a:xfrm>
          <a:prstGeom prst="rect">
            <a:avLst/>
          </a:prstGeom>
          <a:noFill/>
        </p:spPr>
        <p:txBody>
          <a:bodyPr wrap="square" rtlCol="0">
            <a:spAutoFit/>
          </a:bodyPr>
          <a:lstStyle/>
          <a:p>
            <a:r>
              <a:rPr lang="zh-CN" altLang="en-US" sz="1600" dirty="0"/>
              <a:t>         </a:t>
            </a:r>
            <a:r>
              <a:rPr lang="zh-CN" altLang="en-US" sz="1600" b="1" dirty="0"/>
              <a:t>音乐网络数据采集项目</a:t>
            </a:r>
            <a:r>
              <a:rPr lang="zh-CN" altLang="en-US" sz="1600" dirty="0"/>
              <a:t>数据来源于</a:t>
            </a:r>
            <a:r>
              <a:rPr lang="en-US" altLang="zh-CN" sz="1600" dirty="0"/>
              <a:t>Kaggle</a:t>
            </a:r>
            <a:r>
              <a:rPr lang="zh-CN" altLang="en-US" sz="1600" dirty="0"/>
              <a:t>数据科学竞赛平台（</a:t>
            </a:r>
            <a:r>
              <a:rPr lang="en-US" altLang="zh-CN" sz="1600" dirty="0">
                <a:hlinkClick r:id="rId3"/>
              </a:rPr>
              <a:t> https://www.kaggle.com/ </a:t>
            </a:r>
            <a:r>
              <a:rPr lang="zh-CN" altLang="en-US" sz="1600" dirty="0"/>
              <a:t>）所提供的音乐相关数据 。其项目背景为结合用户喜好程度，可以计算出最受欢迎的歌曲，以及最受欢迎的歌手。</a:t>
            </a:r>
            <a:endParaRPr lang="en-US" altLang="zh-CN" sz="1600" dirty="0"/>
          </a:p>
          <a:p>
            <a:endParaRPr lang="en-US" altLang="zh-CN" sz="1600" dirty="0"/>
          </a:p>
          <a:p>
            <a:pPr algn="r"/>
            <a:r>
              <a:rPr lang="zh-CN" altLang="en-US" sz="1600" dirty="0"/>
              <a:t>         本项目中主要锻炼学生们可以使用</a:t>
            </a:r>
            <a:r>
              <a:rPr lang="zh-CN" altLang="en-US" sz="1600" dirty="0">
                <a:solidFill>
                  <a:srgbClr val="FF0000"/>
                </a:solidFill>
              </a:rPr>
              <a:t>爬虫框架</a:t>
            </a:r>
            <a:r>
              <a:rPr lang="zh-CN" altLang="en-US" sz="1600" dirty="0"/>
              <a:t>，进行爬取</a:t>
            </a:r>
            <a:r>
              <a:rPr lang="zh-CN" altLang="en-US" sz="1600" dirty="0">
                <a:solidFill>
                  <a:srgbClr val="FF0000"/>
                </a:solidFill>
              </a:rPr>
              <a:t>单个网页</a:t>
            </a:r>
            <a:r>
              <a:rPr lang="zh-CN" altLang="en-US" sz="1600" dirty="0"/>
              <a:t>数据并将其保存为</a:t>
            </a:r>
            <a:r>
              <a:rPr lang="en-US" altLang="zh-CN" sz="1600" dirty="0">
                <a:solidFill>
                  <a:srgbClr val="FF0000"/>
                </a:solidFill>
              </a:rPr>
              <a:t>csv</a:t>
            </a:r>
            <a:r>
              <a:rPr lang="zh-CN" altLang="en-US" sz="1600" dirty="0">
                <a:solidFill>
                  <a:srgbClr val="FF0000"/>
                </a:solidFill>
              </a:rPr>
              <a:t>格式</a:t>
            </a:r>
            <a:r>
              <a:rPr lang="zh-CN" altLang="en-US" sz="1600" dirty="0"/>
              <a:t>到</a:t>
            </a:r>
            <a:r>
              <a:rPr lang="en-US" altLang="zh-CN" sz="1600" dirty="0">
                <a:solidFill>
                  <a:srgbClr val="FF0000"/>
                </a:solidFill>
              </a:rPr>
              <a:t>HDFS</a:t>
            </a:r>
            <a:r>
              <a:rPr lang="zh-CN" altLang="en-US" sz="1600" dirty="0"/>
              <a:t>的能力。 </a:t>
            </a:r>
          </a:p>
        </p:txBody>
      </p:sp>
      <p:sp>
        <p:nvSpPr>
          <p:cNvPr id="17" name="文本框 16">
            <a:extLst>
              <a:ext uri="{FF2B5EF4-FFF2-40B4-BE49-F238E27FC236}">
                <a16:creationId xmlns:a16="http://schemas.microsoft.com/office/drawing/2014/main" id="{7A30F40E-97A7-4F90-95DA-7148170AAAAC}"/>
              </a:ext>
            </a:extLst>
          </p:cNvPr>
          <p:cNvSpPr txBox="1"/>
          <p:nvPr/>
        </p:nvSpPr>
        <p:spPr>
          <a:xfrm>
            <a:off x="8252022" y="5854154"/>
            <a:ext cx="1569660" cy="369332"/>
          </a:xfrm>
          <a:prstGeom prst="rect">
            <a:avLst/>
          </a:prstGeom>
          <a:noFill/>
        </p:spPr>
        <p:txBody>
          <a:bodyPr wrap="none" rtlCol="0">
            <a:spAutoFit/>
          </a:bodyPr>
          <a:lstStyle/>
          <a:p>
            <a:r>
              <a:rPr lang="zh-CN" altLang="en-US" dirty="0"/>
              <a:t>完整项目结果</a:t>
            </a:r>
          </a:p>
        </p:txBody>
      </p:sp>
      <p:sp>
        <p:nvSpPr>
          <p:cNvPr id="23" name="文本框 22">
            <a:extLst>
              <a:ext uri="{FF2B5EF4-FFF2-40B4-BE49-F238E27FC236}">
                <a16:creationId xmlns:a16="http://schemas.microsoft.com/office/drawing/2014/main" id="{807B0434-22CE-4B99-A5CA-A5F77E45D002}"/>
              </a:ext>
            </a:extLst>
          </p:cNvPr>
          <p:cNvSpPr txBox="1"/>
          <p:nvPr/>
        </p:nvSpPr>
        <p:spPr>
          <a:xfrm>
            <a:off x="2473373" y="5854154"/>
            <a:ext cx="1107996" cy="369332"/>
          </a:xfrm>
          <a:prstGeom prst="rect">
            <a:avLst/>
          </a:prstGeom>
          <a:noFill/>
        </p:spPr>
        <p:txBody>
          <a:bodyPr wrap="none" rtlCol="0">
            <a:spAutoFit/>
          </a:bodyPr>
          <a:lstStyle/>
          <a:p>
            <a:r>
              <a:rPr lang="zh-CN" altLang="en-US" dirty="0"/>
              <a:t>项目出处</a:t>
            </a:r>
          </a:p>
        </p:txBody>
      </p:sp>
      <p:pic>
        <p:nvPicPr>
          <p:cNvPr id="7" name="图片 6">
            <a:extLst>
              <a:ext uri="{FF2B5EF4-FFF2-40B4-BE49-F238E27FC236}">
                <a16:creationId xmlns:a16="http://schemas.microsoft.com/office/drawing/2014/main" id="{1C7EFC03-ECA1-49D7-8271-8E8ED99320D6}"/>
              </a:ext>
            </a:extLst>
          </p:cNvPr>
          <p:cNvPicPr>
            <a:picLocks noChangeAspect="1"/>
          </p:cNvPicPr>
          <p:nvPr/>
        </p:nvPicPr>
        <p:blipFill>
          <a:blip r:embed="rId4"/>
          <a:stretch>
            <a:fillRect/>
          </a:stretch>
        </p:blipFill>
        <p:spPr>
          <a:xfrm>
            <a:off x="735623" y="3077307"/>
            <a:ext cx="4553967" cy="2466732"/>
          </a:xfrm>
          <a:prstGeom prst="rect">
            <a:avLst/>
          </a:prstGeom>
          <a:effectLst>
            <a:outerShdw blurRad="50800" dist="38100" dir="2700000" algn="tl" rotWithShape="0">
              <a:prstClr val="black">
                <a:alpha val="40000"/>
              </a:prstClr>
            </a:outerShdw>
          </a:effectLst>
        </p:spPr>
      </p:pic>
      <p:pic>
        <p:nvPicPr>
          <p:cNvPr id="2" name="图片 1">
            <a:extLst>
              <a:ext uri="{FF2B5EF4-FFF2-40B4-BE49-F238E27FC236}">
                <a16:creationId xmlns:a16="http://schemas.microsoft.com/office/drawing/2014/main" id="{5478DCFE-4D69-4484-AA52-9F9D21FDA5B2}"/>
              </a:ext>
            </a:extLst>
          </p:cNvPr>
          <p:cNvPicPr>
            <a:picLocks noChangeAspect="1"/>
          </p:cNvPicPr>
          <p:nvPr/>
        </p:nvPicPr>
        <p:blipFill>
          <a:blip r:embed="rId5"/>
          <a:stretch>
            <a:fillRect/>
          </a:stretch>
        </p:blipFill>
        <p:spPr>
          <a:xfrm>
            <a:off x="6759868" y="3077307"/>
            <a:ext cx="4553967" cy="2466732"/>
          </a:xfrm>
          <a:prstGeom prst="rect">
            <a:avLst/>
          </a:prstGeom>
        </p:spPr>
      </p:pic>
    </p:spTree>
    <p:extLst>
      <p:ext uri="{BB962C8B-B14F-4D97-AF65-F5344CB8AC3E}">
        <p14:creationId xmlns:p14="http://schemas.microsoft.com/office/powerpoint/2010/main" val="352455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8BD154-E97B-4954-A8CF-E67284A4E9D4}"/>
              </a:ext>
            </a:extLst>
          </p:cNvPr>
          <p:cNvSpPr/>
          <p:nvPr/>
        </p:nvSpPr>
        <p:spPr>
          <a:xfrm>
            <a:off x="1127145"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项目三：项目要求</a:t>
            </a:r>
          </a:p>
        </p:txBody>
      </p:sp>
      <p:sp>
        <p:nvSpPr>
          <p:cNvPr id="4" name="矩形 3">
            <a:extLst>
              <a:ext uri="{FF2B5EF4-FFF2-40B4-BE49-F238E27FC236}">
                <a16:creationId xmlns:a16="http://schemas.microsoft.com/office/drawing/2014/main" id="{A78F023C-96D7-4E39-8F6B-EF92829244BE}"/>
              </a:ext>
            </a:extLst>
          </p:cNvPr>
          <p:cNvSpPr/>
          <p:nvPr/>
        </p:nvSpPr>
        <p:spPr>
          <a:xfrm>
            <a:off x="1127144" y="1009548"/>
            <a:ext cx="10150455" cy="2031325"/>
          </a:xfrm>
          <a:prstGeom prst="rect">
            <a:avLst/>
          </a:prstGeom>
        </p:spPr>
        <p:txBody>
          <a:bodyPr wrap="square">
            <a:spAutoFit/>
          </a:bodyPr>
          <a:lstStyle/>
          <a:p>
            <a:r>
              <a:rPr lang="zh-CN" altLang="en-US" dirty="0"/>
              <a:t> </a:t>
            </a:r>
            <a:r>
              <a:rPr lang="en-US" altLang="zh-CN" dirty="0"/>
              <a:t>1</a:t>
            </a:r>
            <a:r>
              <a:rPr lang="zh-CN" altLang="en-US" dirty="0"/>
              <a:t>、因为我们不了解数据存放位置，我们无法进行数据爬取，所以我们需要具备查看网页数据结构的能力，可以获取到数据的相关信息；</a:t>
            </a:r>
            <a:endParaRPr lang="en-US" altLang="zh-CN" dirty="0"/>
          </a:p>
          <a:p>
            <a:endParaRPr lang="en-US" altLang="zh-CN" dirty="0"/>
          </a:p>
          <a:p>
            <a:r>
              <a:rPr lang="en-US" altLang="zh-CN" dirty="0"/>
              <a:t>2</a:t>
            </a:r>
            <a:r>
              <a:rPr lang="zh-CN" altLang="en-US" dirty="0"/>
              <a:t>、因为我们获取到数据的相关信息后，需要使用爬虫框架的方式，进行获取数据；</a:t>
            </a:r>
            <a:endParaRPr lang="en-US" altLang="zh-CN" dirty="0"/>
          </a:p>
          <a:p>
            <a:endParaRPr lang="en-US" altLang="zh-CN" dirty="0"/>
          </a:p>
          <a:p>
            <a:r>
              <a:rPr lang="en-US" altLang="zh-CN" dirty="0"/>
              <a:t>3</a:t>
            </a:r>
            <a:r>
              <a:rPr lang="zh-CN" altLang="en-US" dirty="0"/>
              <a:t>、为方便后续处理，我们需要将数据存为</a:t>
            </a:r>
            <a:r>
              <a:rPr lang="en-US" altLang="zh-CN" dirty="0"/>
              <a:t>csv</a:t>
            </a:r>
            <a:r>
              <a:rPr lang="zh-CN" altLang="en-US" dirty="0"/>
              <a:t>格式的文件，并将其保存在</a:t>
            </a:r>
            <a:r>
              <a:rPr lang="en-US" altLang="zh-CN" dirty="0"/>
              <a:t>HDFS</a:t>
            </a:r>
            <a:r>
              <a:rPr lang="zh-CN" altLang="en-US" dirty="0"/>
              <a:t>上，所以我们需要具备使用框架将指定格式数据存储到</a:t>
            </a:r>
            <a:r>
              <a:rPr lang="en-US" altLang="zh-CN" dirty="0"/>
              <a:t>HDFS</a:t>
            </a:r>
            <a:r>
              <a:rPr lang="zh-CN" altLang="en-US" dirty="0"/>
              <a:t>的能力。</a:t>
            </a:r>
          </a:p>
        </p:txBody>
      </p:sp>
      <p:pic>
        <p:nvPicPr>
          <p:cNvPr id="6" name="图片 5">
            <a:extLst>
              <a:ext uri="{FF2B5EF4-FFF2-40B4-BE49-F238E27FC236}">
                <a16:creationId xmlns:a16="http://schemas.microsoft.com/office/drawing/2014/main" id="{6A802199-2ED0-4024-904B-12599B2A0094}"/>
              </a:ext>
            </a:extLst>
          </p:cNvPr>
          <p:cNvPicPr>
            <a:picLocks noChangeAspect="1"/>
          </p:cNvPicPr>
          <p:nvPr/>
        </p:nvPicPr>
        <p:blipFill>
          <a:blip r:embed="rId2"/>
          <a:stretch>
            <a:fillRect/>
          </a:stretch>
        </p:blipFill>
        <p:spPr>
          <a:xfrm>
            <a:off x="776176" y="3817128"/>
            <a:ext cx="2783294" cy="1599030"/>
          </a:xfrm>
          <a:prstGeom prst="rect">
            <a:avLst/>
          </a:prstGeom>
        </p:spPr>
      </p:pic>
      <p:sp>
        <p:nvSpPr>
          <p:cNvPr id="13" name="文本框 12">
            <a:extLst>
              <a:ext uri="{FF2B5EF4-FFF2-40B4-BE49-F238E27FC236}">
                <a16:creationId xmlns:a16="http://schemas.microsoft.com/office/drawing/2014/main" id="{2600F46F-4394-49C1-9ECD-687FE59003A5}"/>
              </a:ext>
            </a:extLst>
          </p:cNvPr>
          <p:cNvSpPr txBox="1"/>
          <p:nvPr/>
        </p:nvSpPr>
        <p:spPr>
          <a:xfrm>
            <a:off x="1609292" y="5663786"/>
            <a:ext cx="1107996" cy="369332"/>
          </a:xfrm>
          <a:prstGeom prst="rect">
            <a:avLst/>
          </a:prstGeom>
          <a:noFill/>
        </p:spPr>
        <p:txBody>
          <a:bodyPr wrap="none" rtlCol="0">
            <a:spAutoFit/>
          </a:bodyPr>
          <a:lstStyle/>
          <a:p>
            <a:r>
              <a:rPr lang="zh-CN" altLang="en-US" dirty="0"/>
              <a:t>网页结构</a:t>
            </a:r>
          </a:p>
        </p:txBody>
      </p:sp>
      <p:sp>
        <p:nvSpPr>
          <p:cNvPr id="14" name="文本框 13">
            <a:extLst>
              <a:ext uri="{FF2B5EF4-FFF2-40B4-BE49-F238E27FC236}">
                <a16:creationId xmlns:a16="http://schemas.microsoft.com/office/drawing/2014/main" id="{3EA369F9-5D70-400E-9C3D-143EC26D9543}"/>
              </a:ext>
            </a:extLst>
          </p:cNvPr>
          <p:cNvSpPr txBox="1"/>
          <p:nvPr/>
        </p:nvSpPr>
        <p:spPr>
          <a:xfrm>
            <a:off x="5631424" y="5663786"/>
            <a:ext cx="1107996" cy="369332"/>
          </a:xfrm>
          <a:prstGeom prst="rect">
            <a:avLst/>
          </a:prstGeom>
          <a:noFill/>
        </p:spPr>
        <p:txBody>
          <a:bodyPr wrap="none" rtlCol="0">
            <a:spAutoFit/>
          </a:bodyPr>
          <a:lstStyle/>
          <a:p>
            <a:r>
              <a:rPr lang="zh-CN" altLang="en-US" dirty="0"/>
              <a:t>脚本编写</a:t>
            </a:r>
          </a:p>
        </p:txBody>
      </p:sp>
      <p:sp>
        <p:nvSpPr>
          <p:cNvPr id="15" name="文本框 14">
            <a:extLst>
              <a:ext uri="{FF2B5EF4-FFF2-40B4-BE49-F238E27FC236}">
                <a16:creationId xmlns:a16="http://schemas.microsoft.com/office/drawing/2014/main" id="{85A64DFB-178D-42D6-9885-9C83916FE22B}"/>
              </a:ext>
            </a:extLst>
          </p:cNvPr>
          <p:cNvSpPr txBox="1"/>
          <p:nvPr/>
        </p:nvSpPr>
        <p:spPr>
          <a:xfrm>
            <a:off x="9668123" y="5663786"/>
            <a:ext cx="1107996" cy="369332"/>
          </a:xfrm>
          <a:prstGeom prst="rect">
            <a:avLst/>
          </a:prstGeom>
          <a:noFill/>
        </p:spPr>
        <p:txBody>
          <a:bodyPr wrap="none" rtlCol="0">
            <a:spAutoFit/>
          </a:bodyPr>
          <a:lstStyle/>
          <a:p>
            <a:r>
              <a:rPr lang="zh-CN" altLang="en-US" dirty="0"/>
              <a:t>存储方式</a:t>
            </a:r>
          </a:p>
        </p:txBody>
      </p:sp>
      <p:pic>
        <p:nvPicPr>
          <p:cNvPr id="7" name="图片 6">
            <a:extLst>
              <a:ext uri="{FF2B5EF4-FFF2-40B4-BE49-F238E27FC236}">
                <a16:creationId xmlns:a16="http://schemas.microsoft.com/office/drawing/2014/main" id="{F9AE0A51-1C9C-4BEA-8919-4C4343F263B1}"/>
              </a:ext>
            </a:extLst>
          </p:cNvPr>
          <p:cNvPicPr>
            <a:picLocks noChangeAspect="1"/>
          </p:cNvPicPr>
          <p:nvPr/>
        </p:nvPicPr>
        <p:blipFill>
          <a:blip r:embed="rId3"/>
          <a:stretch>
            <a:fillRect/>
          </a:stretch>
        </p:blipFill>
        <p:spPr>
          <a:xfrm>
            <a:off x="4935499" y="3817128"/>
            <a:ext cx="2783295" cy="1775405"/>
          </a:xfrm>
          <a:prstGeom prst="rect">
            <a:avLst/>
          </a:prstGeom>
        </p:spPr>
      </p:pic>
      <p:pic>
        <p:nvPicPr>
          <p:cNvPr id="9" name="图片 8">
            <a:extLst>
              <a:ext uri="{FF2B5EF4-FFF2-40B4-BE49-F238E27FC236}">
                <a16:creationId xmlns:a16="http://schemas.microsoft.com/office/drawing/2014/main" id="{A9B1DC7E-2A47-41A6-954D-F8441E4C92CB}"/>
              </a:ext>
            </a:extLst>
          </p:cNvPr>
          <p:cNvPicPr>
            <a:picLocks noChangeAspect="1"/>
          </p:cNvPicPr>
          <p:nvPr/>
        </p:nvPicPr>
        <p:blipFill>
          <a:blip r:embed="rId4"/>
          <a:stretch>
            <a:fillRect/>
          </a:stretch>
        </p:blipFill>
        <p:spPr>
          <a:xfrm>
            <a:off x="8830473" y="3817128"/>
            <a:ext cx="2783295" cy="1645459"/>
          </a:xfrm>
          <a:prstGeom prst="rect">
            <a:avLst/>
          </a:prstGeom>
        </p:spPr>
      </p:pic>
    </p:spTree>
    <p:extLst>
      <p:ext uri="{BB962C8B-B14F-4D97-AF65-F5344CB8AC3E}">
        <p14:creationId xmlns:p14="http://schemas.microsoft.com/office/powerpoint/2010/main" val="3589049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6"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项目三：项目资讯</a:t>
            </a:r>
          </a:p>
        </p:txBody>
      </p:sp>
      <p:sp>
        <p:nvSpPr>
          <p:cNvPr id="16" name="文本框 15">
            <a:extLst>
              <a:ext uri="{FF2B5EF4-FFF2-40B4-BE49-F238E27FC236}">
                <a16:creationId xmlns:a16="http://schemas.microsoft.com/office/drawing/2014/main" id="{5AA95B34-DD0D-44EA-B852-46543D96C5E4}"/>
              </a:ext>
            </a:extLst>
          </p:cNvPr>
          <p:cNvSpPr txBox="1"/>
          <p:nvPr/>
        </p:nvSpPr>
        <p:spPr>
          <a:xfrm>
            <a:off x="1579211" y="1280059"/>
            <a:ext cx="9757030" cy="2031325"/>
          </a:xfrm>
          <a:prstGeom prst="rect">
            <a:avLst/>
          </a:prstGeom>
          <a:noFill/>
        </p:spPr>
        <p:txBody>
          <a:bodyPr wrap="none" rtlCol="0">
            <a:spAutoFit/>
          </a:bodyPr>
          <a:lstStyle/>
          <a:p>
            <a:r>
              <a:rPr lang="zh-CN" altLang="en-US" dirty="0"/>
              <a:t>在本项目中我们所需要学习的理论知识如下：</a:t>
            </a:r>
            <a:endParaRPr lang="en-US" altLang="zh-CN" dirty="0"/>
          </a:p>
          <a:p>
            <a:endParaRPr lang="en-US" altLang="zh-CN" dirty="0"/>
          </a:p>
          <a:p>
            <a:pPr lvl="1"/>
            <a:r>
              <a:rPr lang="en-US" altLang="zh-CN" dirty="0"/>
              <a:t>	1</a:t>
            </a:r>
            <a:r>
              <a:rPr lang="zh-CN" altLang="en-US" dirty="0"/>
              <a:t>、爬虫框架详解；</a:t>
            </a:r>
            <a:r>
              <a:rPr lang="en-US" altLang="zh-CN" dirty="0"/>
              <a:t>			2</a:t>
            </a:r>
            <a:r>
              <a:rPr lang="zh-CN" altLang="en-US" dirty="0"/>
              <a:t>、爬虫框架的优缺点；</a:t>
            </a:r>
            <a:endParaRPr lang="en-US" altLang="zh-CN" dirty="0"/>
          </a:p>
          <a:p>
            <a:pPr lvl="1"/>
            <a:endParaRPr lang="en-US" altLang="zh-CN" dirty="0"/>
          </a:p>
          <a:p>
            <a:pPr lvl="1"/>
            <a:r>
              <a:rPr lang="en-US" altLang="zh-CN" dirty="0"/>
              <a:t>	3</a:t>
            </a:r>
            <a:r>
              <a:rPr lang="zh-CN" altLang="en-US" dirty="0"/>
              <a:t>、原生与框架的区别；</a:t>
            </a:r>
            <a:r>
              <a:rPr lang="en-US" altLang="zh-CN" dirty="0"/>
              <a:t>			4</a:t>
            </a:r>
            <a:r>
              <a:rPr lang="zh-CN" altLang="en-US" dirty="0"/>
              <a:t>、</a:t>
            </a:r>
            <a:r>
              <a:rPr lang="en-US" altLang="zh-CN" dirty="0"/>
              <a:t>Spiders</a:t>
            </a:r>
            <a:r>
              <a:rPr lang="zh-CN" altLang="en-US" dirty="0"/>
              <a:t>爬虫脚本概念（页面解析）；</a:t>
            </a:r>
            <a:endParaRPr lang="en-US" altLang="zh-CN" dirty="0"/>
          </a:p>
          <a:p>
            <a:pPr lvl="1"/>
            <a:endParaRPr lang="en-US" altLang="zh-CN" dirty="0"/>
          </a:p>
          <a:p>
            <a:pPr lvl="1"/>
            <a:r>
              <a:rPr lang="en-US" altLang="zh-CN" dirty="0"/>
              <a:t>	5</a:t>
            </a:r>
            <a:r>
              <a:rPr lang="zh-CN" altLang="en-US" dirty="0"/>
              <a:t>、连接</a:t>
            </a:r>
            <a:r>
              <a:rPr lang="en-US" altLang="zh-CN" dirty="0"/>
              <a:t>HDFS</a:t>
            </a:r>
            <a:r>
              <a:rPr lang="zh-CN" altLang="en-US" dirty="0"/>
              <a:t>方法。</a:t>
            </a:r>
            <a:endParaRPr lang="en-US" altLang="zh-CN" dirty="0"/>
          </a:p>
        </p:txBody>
      </p:sp>
      <p:pic>
        <p:nvPicPr>
          <p:cNvPr id="1026" name="Picture 2" descr="https://ss0.bdstatic.com/70cFvHSh_Q1YnxGkpoWK1HF6hhy/it/u=373171394,214356016&amp;fm=26&amp;gp=0.jpg">
            <a:extLst>
              <a:ext uri="{FF2B5EF4-FFF2-40B4-BE49-F238E27FC236}">
                <a16:creationId xmlns:a16="http://schemas.microsoft.com/office/drawing/2014/main" id="{657179F3-25F6-4CFA-BBC1-771F06C17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3810000"/>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018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094281" y="223038"/>
            <a:ext cx="2712602"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项目三：所需处理</a:t>
            </a:r>
          </a:p>
        </p:txBody>
      </p:sp>
      <p:sp>
        <p:nvSpPr>
          <p:cNvPr id="2" name="文本框 1">
            <a:extLst>
              <a:ext uri="{FF2B5EF4-FFF2-40B4-BE49-F238E27FC236}">
                <a16:creationId xmlns:a16="http://schemas.microsoft.com/office/drawing/2014/main" id="{4D7E5BB8-D875-4368-8370-A38A95E6C6C0}"/>
              </a:ext>
            </a:extLst>
          </p:cNvPr>
          <p:cNvSpPr txBox="1"/>
          <p:nvPr/>
        </p:nvSpPr>
        <p:spPr>
          <a:xfrm>
            <a:off x="1355417" y="1136931"/>
            <a:ext cx="9825082" cy="2369880"/>
          </a:xfrm>
          <a:prstGeom prst="rect">
            <a:avLst/>
          </a:prstGeom>
          <a:noFill/>
        </p:spPr>
        <p:txBody>
          <a:bodyPr wrap="square" rtlCol="0">
            <a:spAutoFit/>
          </a:bodyPr>
          <a:lstStyle/>
          <a:p>
            <a:pPr>
              <a:spcBef>
                <a:spcPts val="600"/>
              </a:spcBef>
              <a:spcAft>
                <a:spcPts val="600"/>
              </a:spcAft>
            </a:pPr>
            <a:r>
              <a:rPr lang="zh-CN" altLang="en-US" dirty="0"/>
              <a:t>要将此项目转换为教学项目，需要的条件如下：</a:t>
            </a:r>
            <a:endParaRPr lang="en-US" altLang="zh-CN" dirty="0"/>
          </a:p>
          <a:p>
            <a:pPr lvl="1">
              <a:spcBef>
                <a:spcPts val="600"/>
              </a:spcBef>
              <a:spcAft>
                <a:spcPts val="600"/>
              </a:spcAft>
            </a:pPr>
            <a:r>
              <a:rPr lang="en-US" altLang="zh-CN" dirty="0"/>
              <a:t>1</a:t>
            </a:r>
            <a:r>
              <a:rPr lang="zh-CN" altLang="en-US" dirty="0"/>
              <a:t>、需要能够访问</a:t>
            </a:r>
            <a:r>
              <a:rPr lang="en-US" altLang="zh-CN" dirty="0"/>
              <a:t>HDFS</a:t>
            </a:r>
            <a:r>
              <a:rPr lang="zh-CN" altLang="en-US" dirty="0"/>
              <a:t>，并对每个学生的文件</a:t>
            </a:r>
            <a:r>
              <a:rPr lang="en-US" altLang="zh-CN" dirty="0"/>
              <a:t>\</a:t>
            </a:r>
            <a:r>
              <a:rPr lang="zh-CN" altLang="en-US" dirty="0"/>
              <a:t>文件系统做相关的隔离；</a:t>
            </a:r>
            <a:endParaRPr lang="en-US" altLang="zh-CN" dirty="0"/>
          </a:p>
          <a:p>
            <a:pPr lvl="1">
              <a:spcBef>
                <a:spcPts val="600"/>
              </a:spcBef>
              <a:spcAft>
                <a:spcPts val="600"/>
              </a:spcAft>
            </a:pPr>
            <a:r>
              <a:rPr lang="en-US" altLang="zh-CN" dirty="0"/>
              <a:t>2</a:t>
            </a:r>
            <a:r>
              <a:rPr lang="zh-CN" altLang="en-US" dirty="0"/>
              <a:t>、需要待爬取网络在实验平台能够访问得到或做成静态网络并在服务器中启动，以便能够访问目标数据；</a:t>
            </a:r>
            <a:endParaRPr lang="en-US" altLang="zh-CN" dirty="0"/>
          </a:p>
          <a:p>
            <a:pPr lvl="1">
              <a:spcBef>
                <a:spcPts val="600"/>
              </a:spcBef>
              <a:spcAft>
                <a:spcPts val="600"/>
              </a:spcAft>
            </a:pPr>
            <a:r>
              <a:rPr lang="en-US" altLang="zh-CN" dirty="0"/>
              <a:t>3</a:t>
            </a:r>
            <a:r>
              <a:rPr lang="zh-CN" altLang="en-US" dirty="0"/>
              <a:t>、需要制作对应网络供学生爬取。</a:t>
            </a:r>
            <a:endParaRPr lang="en-US" altLang="zh-CN" dirty="0"/>
          </a:p>
          <a:p>
            <a:pPr lvl="1">
              <a:spcBef>
                <a:spcPts val="600"/>
              </a:spcBef>
              <a:spcAft>
                <a:spcPts val="600"/>
              </a:spcAft>
            </a:pPr>
            <a:endParaRPr lang="en-US" altLang="zh-CN" dirty="0"/>
          </a:p>
        </p:txBody>
      </p:sp>
    </p:spTree>
    <p:extLst>
      <p:ext uri="{BB962C8B-B14F-4D97-AF65-F5344CB8AC3E}">
        <p14:creationId xmlns:p14="http://schemas.microsoft.com/office/powerpoint/2010/main" val="2360710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2000" r="-2000"/>
          </a:stretch>
        </a:blipFill>
        <a:effectLst/>
      </p:bgPr>
    </p:bg>
    <p:spTree>
      <p:nvGrpSpPr>
        <p:cNvPr id="1" name=""/>
        <p:cNvGrpSpPr/>
        <p:nvPr/>
      </p:nvGrpSpPr>
      <p:grpSpPr>
        <a:xfrm>
          <a:off x="0" y="0"/>
          <a:ext cx="0" cy="0"/>
          <a:chOff x="0" y="0"/>
          <a:chExt cx="0" cy="0"/>
        </a:xfrm>
      </p:grpSpPr>
      <p:cxnSp>
        <p:nvCxnSpPr>
          <p:cNvPr id="10" name="更多模板下载地址：http://chn.docer.com/works?userid=25553551                        _3"/>
          <p:cNvCxnSpPr/>
          <p:nvPr/>
        </p:nvCxnSpPr>
        <p:spPr>
          <a:xfrm>
            <a:off x="3522107" y="3986560"/>
            <a:ext cx="4607983" cy="0"/>
          </a:xfrm>
          <a:prstGeom prst="line">
            <a:avLst/>
          </a:prstGeom>
          <a:ln w="76200">
            <a:solidFill>
              <a:srgbClr val="0557A7"/>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24788" y="2290105"/>
            <a:ext cx="9402619" cy="1446550"/>
          </a:xfrm>
          <a:prstGeom prst="rect">
            <a:avLst/>
          </a:prstGeom>
          <a:noFill/>
        </p:spPr>
        <p:txBody>
          <a:bodyPr wrap="square">
            <a:spAutoFit/>
          </a:bodyPr>
          <a:lstStyle/>
          <a:p>
            <a:pPr algn="ctr">
              <a:defRPr/>
            </a:pPr>
            <a:r>
              <a:rPr kumimoji="1" lang="zh-CN" altLang="en-US" sz="4400" b="1" kern="0" dirty="0">
                <a:solidFill>
                  <a:srgbClr val="004DA1"/>
                </a:solidFill>
                <a:latin typeface="Microsoft YaHei" charset="-122"/>
                <a:ea typeface="Microsoft YaHei" charset="-122"/>
              </a:rPr>
              <a:t>项目四</a:t>
            </a:r>
            <a:endParaRPr kumimoji="1" lang="en-US" altLang="zh-CN" sz="4400" b="1" kern="0" dirty="0">
              <a:solidFill>
                <a:srgbClr val="004DA1"/>
              </a:solidFill>
              <a:latin typeface="Microsoft YaHei" charset="-122"/>
              <a:ea typeface="Microsoft YaHei" charset="-122"/>
            </a:endParaRPr>
          </a:p>
          <a:p>
            <a:pPr algn="ctr">
              <a:defRPr/>
            </a:pPr>
            <a:r>
              <a:rPr kumimoji="1" lang="zh-CN" altLang="en-US" sz="4400" b="1" kern="0" dirty="0">
                <a:solidFill>
                  <a:srgbClr val="004DA1"/>
                </a:solidFill>
                <a:latin typeface="Microsoft YaHei" charset="-122"/>
                <a:ea typeface="Microsoft YaHei" charset="-122"/>
              </a:rPr>
              <a:t>房产网络数据采集</a:t>
            </a:r>
            <a:endParaRPr kumimoji="1" lang="en-US" altLang="zh-CN" sz="4400" b="1" kern="0" dirty="0">
              <a:solidFill>
                <a:srgbClr val="004DA1"/>
              </a:solidFill>
              <a:latin typeface="Microsoft YaHei" charset="-122"/>
              <a:ea typeface="Microsoft YaHei" charset="-122"/>
            </a:endParaRPr>
          </a:p>
        </p:txBody>
      </p:sp>
    </p:spTree>
    <p:extLst>
      <p:ext uri="{BB962C8B-B14F-4D97-AF65-F5344CB8AC3E}">
        <p14:creationId xmlns:p14="http://schemas.microsoft.com/office/powerpoint/2010/main" val="725867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0"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项目四：项目概要</a:t>
            </a:r>
          </a:p>
        </p:txBody>
      </p:sp>
      <p:sp>
        <p:nvSpPr>
          <p:cNvPr id="5" name="文本框 4">
            <a:extLst>
              <a:ext uri="{FF2B5EF4-FFF2-40B4-BE49-F238E27FC236}">
                <a16:creationId xmlns:a16="http://schemas.microsoft.com/office/drawing/2014/main" id="{7FA21267-6F02-43C6-A82A-EED99EFF927D}"/>
              </a:ext>
            </a:extLst>
          </p:cNvPr>
          <p:cNvSpPr txBox="1"/>
          <p:nvPr/>
        </p:nvSpPr>
        <p:spPr>
          <a:xfrm>
            <a:off x="1127141" y="1159933"/>
            <a:ext cx="9938023" cy="1077218"/>
          </a:xfrm>
          <a:prstGeom prst="rect">
            <a:avLst/>
          </a:prstGeom>
          <a:noFill/>
        </p:spPr>
        <p:txBody>
          <a:bodyPr wrap="square" rtlCol="0">
            <a:spAutoFit/>
          </a:bodyPr>
          <a:lstStyle/>
          <a:p>
            <a:r>
              <a:rPr lang="zh-CN" altLang="en-US" sz="1600" dirty="0"/>
              <a:t>         </a:t>
            </a:r>
            <a:r>
              <a:rPr lang="zh-CN" altLang="en-US" sz="1600" b="1" dirty="0"/>
              <a:t>房产网络数据采集项目</a:t>
            </a:r>
            <a:r>
              <a:rPr lang="zh-CN" altLang="en-US" sz="1600" dirty="0"/>
              <a:t>数据来源于</a:t>
            </a:r>
            <a:r>
              <a:rPr lang="en-US" altLang="zh-CN" sz="1600" dirty="0"/>
              <a:t>Kaggle</a:t>
            </a:r>
            <a:r>
              <a:rPr lang="zh-CN" altLang="en-US" sz="1600" dirty="0"/>
              <a:t>数据科学竞赛平台（</a:t>
            </a:r>
            <a:r>
              <a:rPr lang="en-US" altLang="zh-CN" sz="1600" dirty="0">
                <a:hlinkClick r:id="rId3"/>
              </a:rPr>
              <a:t> https://www.kaggle.com/ </a:t>
            </a:r>
            <a:r>
              <a:rPr lang="zh-CN" altLang="en-US" sz="1600" dirty="0"/>
              <a:t>）所提供的音乐相关数据 。其项目背景为统计当前房价情况，供给客户最直观的数据信息，以便决策支持。</a:t>
            </a:r>
            <a:endParaRPr lang="en-US" altLang="zh-CN" sz="1600" dirty="0"/>
          </a:p>
          <a:p>
            <a:endParaRPr lang="en-US" altLang="zh-CN" sz="1600" dirty="0"/>
          </a:p>
          <a:p>
            <a:r>
              <a:rPr lang="zh-CN" altLang="en-US" sz="1600" dirty="0"/>
              <a:t>         本项目中主要锻炼学生们可以使用</a:t>
            </a:r>
            <a:r>
              <a:rPr lang="zh-CN" altLang="en-US" sz="1600" dirty="0">
                <a:solidFill>
                  <a:srgbClr val="FF0000"/>
                </a:solidFill>
              </a:rPr>
              <a:t>爬虫框架</a:t>
            </a:r>
            <a:r>
              <a:rPr lang="zh-CN" altLang="en-US" sz="1600" dirty="0"/>
              <a:t>，进行爬取</a:t>
            </a:r>
            <a:r>
              <a:rPr lang="zh-CN" altLang="en-US" sz="1600" dirty="0">
                <a:solidFill>
                  <a:srgbClr val="FF0000"/>
                </a:solidFill>
              </a:rPr>
              <a:t>分页网络</a:t>
            </a:r>
            <a:r>
              <a:rPr lang="zh-CN" altLang="en-US" sz="1600" dirty="0"/>
              <a:t>数据并</a:t>
            </a:r>
            <a:r>
              <a:rPr lang="zh-CN" altLang="en-US" sz="1600" dirty="0">
                <a:solidFill>
                  <a:srgbClr val="FF0000"/>
                </a:solidFill>
              </a:rPr>
              <a:t>增量存储到</a:t>
            </a:r>
            <a:r>
              <a:rPr lang="en-US" altLang="zh-CN" sz="1600" dirty="0">
                <a:solidFill>
                  <a:srgbClr val="FF0000"/>
                </a:solidFill>
              </a:rPr>
              <a:t>MySQL</a:t>
            </a:r>
            <a:r>
              <a:rPr lang="zh-CN" altLang="en-US" sz="1600" dirty="0"/>
              <a:t>的能力。 </a:t>
            </a:r>
          </a:p>
        </p:txBody>
      </p:sp>
      <p:sp>
        <p:nvSpPr>
          <p:cNvPr id="17" name="文本框 16">
            <a:extLst>
              <a:ext uri="{FF2B5EF4-FFF2-40B4-BE49-F238E27FC236}">
                <a16:creationId xmlns:a16="http://schemas.microsoft.com/office/drawing/2014/main" id="{7A30F40E-97A7-4F90-95DA-7148170AAAAC}"/>
              </a:ext>
            </a:extLst>
          </p:cNvPr>
          <p:cNvSpPr txBox="1"/>
          <p:nvPr/>
        </p:nvSpPr>
        <p:spPr>
          <a:xfrm>
            <a:off x="8252022" y="5854154"/>
            <a:ext cx="1569660" cy="369332"/>
          </a:xfrm>
          <a:prstGeom prst="rect">
            <a:avLst/>
          </a:prstGeom>
          <a:noFill/>
        </p:spPr>
        <p:txBody>
          <a:bodyPr wrap="none" rtlCol="0">
            <a:spAutoFit/>
          </a:bodyPr>
          <a:lstStyle/>
          <a:p>
            <a:r>
              <a:rPr lang="zh-CN" altLang="en-US" dirty="0"/>
              <a:t>完整项目结果</a:t>
            </a:r>
          </a:p>
        </p:txBody>
      </p:sp>
      <p:sp>
        <p:nvSpPr>
          <p:cNvPr id="23" name="文本框 22">
            <a:extLst>
              <a:ext uri="{FF2B5EF4-FFF2-40B4-BE49-F238E27FC236}">
                <a16:creationId xmlns:a16="http://schemas.microsoft.com/office/drawing/2014/main" id="{807B0434-22CE-4B99-A5CA-A5F77E45D002}"/>
              </a:ext>
            </a:extLst>
          </p:cNvPr>
          <p:cNvSpPr txBox="1"/>
          <p:nvPr/>
        </p:nvSpPr>
        <p:spPr>
          <a:xfrm>
            <a:off x="2473373" y="5854154"/>
            <a:ext cx="1107996" cy="369332"/>
          </a:xfrm>
          <a:prstGeom prst="rect">
            <a:avLst/>
          </a:prstGeom>
          <a:noFill/>
        </p:spPr>
        <p:txBody>
          <a:bodyPr wrap="none" rtlCol="0">
            <a:spAutoFit/>
          </a:bodyPr>
          <a:lstStyle/>
          <a:p>
            <a:r>
              <a:rPr lang="zh-CN" altLang="en-US" dirty="0"/>
              <a:t>项目出处</a:t>
            </a:r>
          </a:p>
        </p:txBody>
      </p:sp>
      <p:pic>
        <p:nvPicPr>
          <p:cNvPr id="7" name="图片 6">
            <a:extLst>
              <a:ext uri="{FF2B5EF4-FFF2-40B4-BE49-F238E27FC236}">
                <a16:creationId xmlns:a16="http://schemas.microsoft.com/office/drawing/2014/main" id="{1C7EFC03-ECA1-49D7-8271-8E8ED99320D6}"/>
              </a:ext>
            </a:extLst>
          </p:cNvPr>
          <p:cNvPicPr>
            <a:picLocks noChangeAspect="1"/>
          </p:cNvPicPr>
          <p:nvPr/>
        </p:nvPicPr>
        <p:blipFill>
          <a:blip r:embed="rId4"/>
          <a:stretch>
            <a:fillRect/>
          </a:stretch>
        </p:blipFill>
        <p:spPr>
          <a:xfrm>
            <a:off x="735623" y="3077307"/>
            <a:ext cx="4553967" cy="2466732"/>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266DA41A-2994-4102-9B3D-91F23E20A8D7}"/>
              </a:ext>
            </a:extLst>
          </p:cNvPr>
          <p:cNvPicPr>
            <a:picLocks noChangeAspect="1"/>
          </p:cNvPicPr>
          <p:nvPr/>
        </p:nvPicPr>
        <p:blipFill>
          <a:blip r:embed="rId5"/>
          <a:stretch>
            <a:fillRect/>
          </a:stretch>
        </p:blipFill>
        <p:spPr>
          <a:xfrm>
            <a:off x="6955476" y="3077307"/>
            <a:ext cx="4162752" cy="2466732"/>
          </a:xfrm>
          <a:prstGeom prst="rect">
            <a:avLst/>
          </a:prstGeom>
        </p:spPr>
      </p:pic>
    </p:spTree>
    <p:extLst>
      <p:ext uri="{BB962C8B-B14F-4D97-AF65-F5344CB8AC3E}">
        <p14:creationId xmlns:p14="http://schemas.microsoft.com/office/powerpoint/2010/main" val="1879645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0CD2C1-083A-4D02-ABB6-A70140483B97}"/>
              </a:ext>
            </a:extLst>
          </p:cNvPr>
          <p:cNvSpPr/>
          <p:nvPr/>
        </p:nvSpPr>
        <p:spPr>
          <a:xfrm>
            <a:off x="1022776" y="272914"/>
            <a:ext cx="3204723"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前导</a:t>
            </a:r>
            <a:r>
              <a:rPr lang="en-US" altLang="zh-CN" sz="2400" b="1" dirty="0">
                <a:solidFill>
                  <a:schemeClr val="accent1">
                    <a:lumMod val="75000"/>
                  </a:schemeClr>
                </a:solidFill>
                <a:ea typeface="思源黑体 Bold" panose="020B0800000000000000" pitchFamily="34" charset="-122"/>
                <a:cs typeface="+mn-ea"/>
              </a:rPr>
              <a:t>——</a:t>
            </a:r>
            <a:r>
              <a:rPr lang="zh-CN" altLang="en-US" sz="2400" b="1" dirty="0">
                <a:solidFill>
                  <a:schemeClr val="accent1">
                    <a:lumMod val="75000"/>
                  </a:schemeClr>
                </a:solidFill>
                <a:ea typeface="思源黑体 Bold" panose="020B0800000000000000" pitchFamily="34" charset="-122"/>
                <a:cs typeface="+mn-ea"/>
              </a:rPr>
              <a:t>教材项目说明</a:t>
            </a:r>
          </a:p>
        </p:txBody>
      </p:sp>
      <p:sp>
        <p:nvSpPr>
          <p:cNvPr id="5" name="文本框 4">
            <a:extLst>
              <a:ext uri="{FF2B5EF4-FFF2-40B4-BE49-F238E27FC236}">
                <a16:creationId xmlns:a16="http://schemas.microsoft.com/office/drawing/2014/main" id="{BFA7C757-1981-4376-9EC0-848A68A2B9AF}"/>
              </a:ext>
            </a:extLst>
          </p:cNvPr>
          <p:cNvSpPr txBox="1"/>
          <p:nvPr/>
        </p:nvSpPr>
        <p:spPr>
          <a:xfrm>
            <a:off x="1160995" y="1142652"/>
            <a:ext cx="6581802" cy="369332"/>
          </a:xfrm>
          <a:prstGeom prst="rect">
            <a:avLst/>
          </a:prstGeom>
          <a:noFill/>
        </p:spPr>
        <p:txBody>
          <a:bodyPr wrap="none" rtlCol="0">
            <a:spAutoFit/>
          </a:bodyPr>
          <a:lstStyle/>
          <a:p>
            <a:r>
              <a:rPr lang="zh-CN" altLang="en-US" dirty="0"/>
              <a:t>以</a:t>
            </a:r>
            <a:r>
              <a:rPr lang="en-US" altLang="zh-CN" dirty="0"/>
              <a:t>6</a:t>
            </a:r>
            <a:r>
              <a:rPr lang="zh-CN" altLang="en-US" dirty="0"/>
              <a:t>个项目修改为教学项目作为章节内容，其内容规划如下表：</a:t>
            </a:r>
          </a:p>
        </p:txBody>
      </p:sp>
      <p:graphicFrame>
        <p:nvGraphicFramePr>
          <p:cNvPr id="7" name="表格 6">
            <a:extLst>
              <a:ext uri="{FF2B5EF4-FFF2-40B4-BE49-F238E27FC236}">
                <a16:creationId xmlns:a16="http://schemas.microsoft.com/office/drawing/2014/main" id="{8D135402-D5BB-423C-9F8F-F282F196AEC1}"/>
              </a:ext>
            </a:extLst>
          </p:cNvPr>
          <p:cNvGraphicFramePr>
            <a:graphicFrameLocks noGrp="1"/>
          </p:cNvGraphicFramePr>
          <p:nvPr>
            <p:extLst>
              <p:ext uri="{D42A27DB-BD31-4B8C-83A1-F6EECF244321}">
                <p14:modId xmlns:p14="http://schemas.microsoft.com/office/powerpoint/2010/main" val="1356373937"/>
              </p:ext>
            </p:extLst>
          </p:nvPr>
        </p:nvGraphicFramePr>
        <p:xfrm>
          <a:off x="1904999" y="2509129"/>
          <a:ext cx="8382001" cy="2595880"/>
        </p:xfrm>
        <a:graphic>
          <a:graphicData uri="http://schemas.openxmlformats.org/drawingml/2006/table">
            <a:tbl>
              <a:tblPr firstRow="1" bandRow="1">
                <a:tableStyleId>{5C22544A-7EE6-4342-B048-85BDC9FD1C3A}</a:tableStyleId>
              </a:tblPr>
              <a:tblGrid>
                <a:gridCol w="2581631">
                  <a:extLst>
                    <a:ext uri="{9D8B030D-6E8A-4147-A177-3AD203B41FA5}">
                      <a16:colId xmlns:a16="http://schemas.microsoft.com/office/drawing/2014/main" val="3664511328"/>
                    </a:ext>
                  </a:extLst>
                </a:gridCol>
                <a:gridCol w="5800370">
                  <a:extLst>
                    <a:ext uri="{9D8B030D-6E8A-4147-A177-3AD203B41FA5}">
                      <a16:colId xmlns:a16="http://schemas.microsoft.com/office/drawing/2014/main" val="2253676035"/>
                    </a:ext>
                  </a:extLst>
                </a:gridCol>
              </a:tblGrid>
              <a:tr h="370840">
                <a:tc>
                  <a:txBody>
                    <a:bodyPr/>
                    <a:lstStyle/>
                    <a:p>
                      <a:pPr algn="ctr"/>
                      <a:r>
                        <a:rPr lang="zh-CN" altLang="en-US" dirty="0"/>
                        <a:t>课程</a:t>
                      </a:r>
                    </a:p>
                  </a:txBody>
                  <a:tcPr/>
                </a:tc>
                <a:tc>
                  <a:txBody>
                    <a:bodyPr/>
                    <a:lstStyle/>
                    <a:p>
                      <a:r>
                        <a:rPr lang="zh-CN" altLang="en-US" dirty="0"/>
                        <a:t>项目名：</a:t>
                      </a:r>
                    </a:p>
                  </a:txBody>
                  <a:tcPr/>
                </a:tc>
                <a:extLst>
                  <a:ext uri="{0D108BD9-81ED-4DB2-BD59-A6C34878D82A}">
                    <a16:rowId xmlns:a16="http://schemas.microsoft.com/office/drawing/2014/main" val="264548708"/>
                  </a:ext>
                </a:extLst>
              </a:tr>
              <a:tr h="370840">
                <a:tc rowSpan="6">
                  <a:txBody>
                    <a:bodyPr/>
                    <a:lstStyle/>
                    <a:p>
                      <a:r>
                        <a:rPr lang="en-US" altLang="zh-CN" dirty="0"/>
                        <a:t>《</a:t>
                      </a:r>
                      <a:r>
                        <a:rPr lang="zh-CN" altLang="en-US" dirty="0"/>
                        <a:t>网络爬虫技术与应用</a:t>
                      </a:r>
                      <a:r>
                        <a:rPr lang="en-US" altLang="zh-CN" dirty="0"/>
                        <a:t>》</a:t>
                      </a:r>
                      <a:endParaRPr lang="zh-CN" altLang="en-US" dirty="0"/>
                    </a:p>
                  </a:txBody>
                  <a:tcPr anchor="ctr"/>
                </a:tc>
                <a:tc>
                  <a:txBody>
                    <a:bodyPr/>
                    <a:lstStyle/>
                    <a:p>
                      <a:r>
                        <a:rPr lang="zh-CN" altLang="en-US" dirty="0"/>
                        <a:t>项目一：赛事网络数据采集</a:t>
                      </a:r>
                    </a:p>
                  </a:txBody>
                  <a:tcPr/>
                </a:tc>
                <a:extLst>
                  <a:ext uri="{0D108BD9-81ED-4DB2-BD59-A6C34878D82A}">
                    <a16:rowId xmlns:a16="http://schemas.microsoft.com/office/drawing/2014/main" val="3493149934"/>
                  </a:ext>
                </a:extLst>
              </a:tr>
              <a:tr h="370840">
                <a:tc vMerge="1">
                  <a:txBody>
                    <a:bodyPr/>
                    <a:lstStyle/>
                    <a:p>
                      <a:endParaRPr lang="zh-CN" altLang="en-US" dirty="0"/>
                    </a:p>
                  </a:txBody>
                  <a:tcPr/>
                </a:tc>
                <a:tc>
                  <a:txBody>
                    <a:bodyPr/>
                    <a:lstStyle/>
                    <a:p>
                      <a:r>
                        <a:rPr lang="zh-CN" altLang="en-US" dirty="0"/>
                        <a:t>项目二：购票网络数据采集</a:t>
                      </a:r>
                    </a:p>
                  </a:txBody>
                  <a:tcPr/>
                </a:tc>
                <a:extLst>
                  <a:ext uri="{0D108BD9-81ED-4DB2-BD59-A6C34878D82A}">
                    <a16:rowId xmlns:a16="http://schemas.microsoft.com/office/drawing/2014/main" val="1549252922"/>
                  </a:ext>
                </a:extLst>
              </a:tr>
              <a:tr h="370840">
                <a:tc vMerge="1">
                  <a:txBody>
                    <a:bodyPr/>
                    <a:lstStyle/>
                    <a:p>
                      <a:endParaRPr lang="zh-CN" altLang="en-US" dirty="0"/>
                    </a:p>
                  </a:txBody>
                  <a:tcPr/>
                </a:tc>
                <a:tc>
                  <a:txBody>
                    <a:bodyPr/>
                    <a:lstStyle/>
                    <a:p>
                      <a:r>
                        <a:rPr lang="zh-CN" altLang="en-US" dirty="0"/>
                        <a:t>项目三：音乐网络数据采集</a:t>
                      </a:r>
                    </a:p>
                  </a:txBody>
                  <a:tcPr/>
                </a:tc>
                <a:extLst>
                  <a:ext uri="{0D108BD9-81ED-4DB2-BD59-A6C34878D82A}">
                    <a16:rowId xmlns:a16="http://schemas.microsoft.com/office/drawing/2014/main" val="1186941303"/>
                  </a:ext>
                </a:extLst>
              </a:tr>
              <a:tr h="370840">
                <a:tc vMerge="1">
                  <a:txBody>
                    <a:bodyPr/>
                    <a:lstStyle/>
                    <a:p>
                      <a:endParaRPr lang="zh-CN" altLang="en-US" dirty="0"/>
                    </a:p>
                  </a:txBody>
                  <a:tcPr/>
                </a:tc>
                <a:tc>
                  <a:txBody>
                    <a:bodyPr/>
                    <a:lstStyle/>
                    <a:p>
                      <a:r>
                        <a:rPr lang="zh-CN" altLang="en-US" dirty="0"/>
                        <a:t>项目四：房产网络数据采集</a:t>
                      </a:r>
                    </a:p>
                  </a:txBody>
                  <a:tcPr/>
                </a:tc>
                <a:extLst>
                  <a:ext uri="{0D108BD9-81ED-4DB2-BD59-A6C34878D82A}">
                    <a16:rowId xmlns:a16="http://schemas.microsoft.com/office/drawing/2014/main" val="4121688253"/>
                  </a:ext>
                </a:extLst>
              </a:tr>
              <a:tr h="370840">
                <a:tc vMerge="1">
                  <a:txBody>
                    <a:bodyPr/>
                    <a:lstStyle/>
                    <a:p>
                      <a:endParaRPr lang="zh-CN" altLang="en-US" dirty="0"/>
                    </a:p>
                  </a:txBody>
                  <a:tcPr/>
                </a:tc>
                <a:tc>
                  <a:txBody>
                    <a:bodyPr/>
                    <a:lstStyle/>
                    <a:p>
                      <a:r>
                        <a:rPr lang="zh-CN" altLang="en-US" dirty="0"/>
                        <a:t>项目五：航班网络数据采集</a:t>
                      </a:r>
                    </a:p>
                  </a:txBody>
                  <a:tcPr/>
                </a:tc>
                <a:extLst>
                  <a:ext uri="{0D108BD9-81ED-4DB2-BD59-A6C34878D82A}">
                    <a16:rowId xmlns:a16="http://schemas.microsoft.com/office/drawing/2014/main" val="84190129"/>
                  </a:ext>
                </a:extLst>
              </a:tr>
              <a:tr h="370840">
                <a:tc vMerge="1">
                  <a:txBody>
                    <a:bodyPr/>
                    <a:lstStyle/>
                    <a:p>
                      <a:endParaRPr lang="zh-CN" altLang="en-US" dirty="0"/>
                    </a:p>
                  </a:txBody>
                  <a:tcPr/>
                </a:tc>
                <a:tc>
                  <a:txBody>
                    <a:bodyPr/>
                    <a:lstStyle/>
                    <a:p>
                      <a:r>
                        <a:rPr lang="zh-CN" altLang="en-US" dirty="0"/>
                        <a:t>项目六：综合网络数据采集</a:t>
                      </a:r>
                    </a:p>
                  </a:txBody>
                  <a:tcPr/>
                </a:tc>
                <a:extLst>
                  <a:ext uri="{0D108BD9-81ED-4DB2-BD59-A6C34878D82A}">
                    <a16:rowId xmlns:a16="http://schemas.microsoft.com/office/drawing/2014/main" val="1679576310"/>
                  </a:ext>
                </a:extLst>
              </a:tr>
            </a:tbl>
          </a:graphicData>
        </a:graphic>
      </p:graphicFrame>
    </p:spTree>
    <p:extLst>
      <p:ext uri="{BB962C8B-B14F-4D97-AF65-F5344CB8AC3E}">
        <p14:creationId xmlns:p14="http://schemas.microsoft.com/office/powerpoint/2010/main" val="3502620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8BD154-E97B-4954-A8CF-E67284A4E9D4}"/>
              </a:ext>
            </a:extLst>
          </p:cNvPr>
          <p:cNvSpPr/>
          <p:nvPr/>
        </p:nvSpPr>
        <p:spPr>
          <a:xfrm>
            <a:off x="1127145"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项目四：项目要求</a:t>
            </a:r>
          </a:p>
        </p:txBody>
      </p:sp>
      <p:sp>
        <p:nvSpPr>
          <p:cNvPr id="4" name="矩形 3">
            <a:extLst>
              <a:ext uri="{FF2B5EF4-FFF2-40B4-BE49-F238E27FC236}">
                <a16:creationId xmlns:a16="http://schemas.microsoft.com/office/drawing/2014/main" id="{A78F023C-96D7-4E39-8F6B-EF92829244BE}"/>
              </a:ext>
            </a:extLst>
          </p:cNvPr>
          <p:cNvSpPr/>
          <p:nvPr/>
        </p:nvSpPr>
        <p:spPr>
          <a:xfrm>
            <a:off x="1127144" y="1009548"/>
            <a:ext cx="10150455" cy="2585323"/>
          </a:xfrm>
          <a:prstGeom prst="rect">
            <a:avLst/>
          </a:prstGeom>
        </p:spPr>
        <p:txBody>
          <a:bodyPr wrap="square">
            <a:spAutoFit/>
          </a:bodyPr>
          <a:lstStyle/>
          <a:p>
            <a:r>
              <a:rPr lang="zh-CN" altLang="en-US" dirty="0"/>
              <a:t> </a:t>
            </a:r>
            <a:r>
              <a:rPr lang="en-US" altLang="zh-CN" dirty="0"/>
              <a:t>1</a:t>
            </a:r>
            <a:r>
              <a:rPr lang="zh-CN" altLang="en-US" dirty="0"/>
              <a:t>、因为我们不了解数据存放位置，我们无法进行数据爬取，所以我们需要具备查看网页数据结构的能力，可以获取到数据的相关信息；</a:t>
            </a:r>
            <a:endParaRPr lang="en-US" altLang="zh-CN" dirty="0"/>
          </a:p>
          <a:p>
            <a:endParaRPr lang="en-US" altLang="zh-CN" dirty="0"/>
          </a:p>
          <a:p>
            <a:r>
              <a:rPr lang="en-US" altLang="zh-CN" dirty="0"/>
              <a:t>2</a:t>
            </a:r>
            <a:r>
              <a:rPr lang="zh-CN" altLang="en-US" dirty="0"/>
              <a:t>、因为我们获取到数据的相关信息后，需要使用爬虫框架的方式，进行获取数据；</a:t>
            </a:r>
            <a:endParaRPr lang="en-US" altLang="zh-CN" dirty="0"/>
          </a:p>
          <a:p>
            <a:endParaRPr lang="en-US" altLang="zh-CN" dirty="0"/>
          </a:p>
          <a:p>
            <a:r>
              <a:rPr lang="en-US" altLang="zh-CN" dirty="0"/>
              <a:t>3</a:t>
            </a:r>
            <a:r>
              <a:rPr lang="zh-CN" altLang="en-US" dirty="0"/>
              <a:t>、为方便后续处理，我们需要将数据增量保存在</a:t>
            </a:r>
            <a:r>
              <a:rPr lang="en-US" altLang="zh-CN" dirty="0"/>
              <a:t>MySQL</a:t>
            </a:r>
            <a:r>
              <a:rPr lang="zh-CN" altLang="en-US" dirty="0"/>
              <a:t>中，所以我们需要具备使用框架将数据保存到</a:t>
            </a:r>
            <a:r>
              <a:rPr lang="en-US" altLang="zh-CN" dirty="0"/>
              <a:t>MySQL</a:t>
            </a:r>
            <a:r>
              <a:rPr lang="zh-CN" altLang="en-US" dirty="0"/>
              <a:t>的能力；</a:t>
            </a:r>
            <a:endParaRPr lang="en-US" altLang="zh-CN" dirty="0"/>
          </a:p>
          <a:p>
            <a:endParaRPr lang="en-US" altLang="zh-CN" dirty="0"/>
          </a:p>
          <a:p>
            <a:r>
              <a:rPr lang="en-US" altLang="zh-CN" dirty="0"/>
              <a:t>4</a:t>
            </a:r>
            <a:r>
              <a:rPr lang="zh-CN" altLang="en-US" dirty="0"/>
              <a:t>、检查系统中的资源是否能满足作业对资源的需求，所以我们需要具备可以进行作业调度的能力。</a:t>
            </a:r>
          </a:p>
        </p:txBody>
      </p:sp>
      <p:sp>
        <p:nvSpPr>
          <p:cNvPr id="13" name="文本框 12">
            <a:extLst>
              <a:ext uri="{FF2B5EF4-FFF2-40B4-BE49-F238E27FC236}">
                <a16:creationId xmlns:a16="http://schemas.microsoft.com/office/drawing/2014/main" id="{2600F46F-4394-49C1-9ECD-687FE59003A5}"/>
              </a:ext>
            </a:extLst>
          </p:cNvPr>
          <p:cNvSpPr txBox="1"/>
          <p:nvPr/>
        </p:nvSpPr>
        <p:spPr>
          <a:xfrm>
            <a:off x="1317892" y="5511417"/>
            <a:ext cx="1107996" cy="369332"/>
          </a:xfrm>
          <a:prstGeom prst="rect">
            <a:avLst/>
          </a:prstGeom>
          <a:noFill/>
        </p:spPr>
        <p:txBody>
          <a:bodyPr wrap="none" rtlCol="0">
            <a:spAutoFit/>
          </a:bodyPr>
          <a:lstStyle/>
          <a:p>
            <a:r>
              <a:rPr lang="zh-CN" altLang="en-US" dirty="0"/>
              <a:t>网页结构</a:t>
            </a:r>
          </a:p>
        </p:txBody>
      </p:sp>
      <p:sp>
        <p:nvSpPr>
          <p:cNvPr id="14" name="文本框 13">
            <a:extLst>
              <a:ext uri="{FF2B5EF4-FFF2-40B4-BE49-F238E27FC236}">
                <a16:creationId xmlns:a16="http://schemas.microsoft.com/office/drawing/2014/main" id="{3EA369F9-5D70-400E-9C3D-143EC26D9543}"/>
              </a:ext>
            </a:extLst>
          </p:cNvPr>
          <p:cNvSpPr txBox="1"/>
          <p:nvPr/>
        </p:nvSpPr>
        <p:spPr>
          <a:xfrm>
            <a:off x="4045650" y="5511417"/>
            <a:ext cx="1107996" cy="369332"/>
          </a:xfrm>
          <a:prstGeom prst="rect">
            <a:avLst/>
          </a:prstGeom>
          <a:noFill/>
        </p:spPr>
        <p:txBody>
          <a:bodyPr wrap="none" rtlCol="0">
            <a:spAutoFit/>
          </a:bodyPr>
          <a:lstStyle/>
          <a:p>
            <a:r>
              <a:rPr lang="zh-CN" altLang="en-US" dirty="0"/>
              <a:t>脚本编写</a:t>
            </a:r>
          </a:p>
        </p:txBody>
      </p:sp>
      <p:sp>
        <p:nvSpPr>
          <p:cNvPr id="15" name="文本框 14">
            <a:extLst>
              <a:ext uri="{FF2B5EF4-FFF2-40B4-BE49-F238E27FC236}">
                <a16:creationId xmlns:a16="http://schemas.microsoft.com/office/drawing/2014/main" id="{85A64DFB-178D-42D6-9885-9C83916FE22B}"/>
              </a:ext>
            </a:extLst>
          </p:cNvPr>
          <p:cNvSpPr txBox="1"/>
          <p:nvPr/>
        </p:nvSpPr>
        <p:spPr>
          <a:xfrm>
            <a:off x="6960045" y="5511417"/>
            <a:ext cx="1107996" cy="369332"/>
          </a:xfrm>
          <a:prstGeom prst="rect">
            <a:avLst/>
          </a:prstGeom>
          <a:noFill/>
        </p:spPr>
        <p:txBody>
          <a:bodyPr wrap="none" rtlCol="0">
            <a:spAutoFit/>
          </a:bodyPr>
          <a:lstStyle/>
          <a:p>
            <a:r>
              <a:rPr lang="zh-CN" altLang="en-US" dirty="0"/>
              <a:t>存储方式</a:t>
            </a:r>
          </a:p>
        </p:txBody>
      </p:sp>
      <p:pic>
        <p:nvPicPr>
          <p:cNvPr id="2" name="图片 1">
            <a:extLst>
              <a:ext uri="{FF2B5EF4-FFF2-40B4-BE49-F238E27FC236}">
                <a16:creationId xmlns:a16="http://schemas.microsoft.com/office/drawing/2014/main" id="{A51F9EF3-92BF-49E7-8538-33AA57EE7052}"/>
              </a:ext>
            </a:extLst>
          </p:cNvPr>
          <p:cNvPicPr>
            <a:picLocks noChangeAspect="1"/>
          </p:cNvPicPr>
          <p:nvPr/>
        </p:nvPicPr>
        <p:blipFill>
          <a:blip r:embed="rId2"/>
          <a:stretch>
            <a:fillRect/>
          </a:stretch>
        </p:blipFill>
        <p:spPr>
          <a:xfrm>
            <a:off x="972397" y="3919716"/>
            <a:ext cx="2402384" cy="1409884"/>
          </a:xfrm>
          <a:prstGeom prst="rect">
            <a:avLst/>
          </a:prstGeom>
        </p:spPr>
      </p:pic>
      <p:pic>
        <p:nvPicPr>
          <p:cNvPr id="5" name="图片 4">
            <a:extLst>
              <a:ext uri="{FF2B5EF4-FFF2-40B4-BE49-F238E27FC236}">
                <a16:creationId xmlns:a16="http://schemas.microsoft.com/office/drawing/2014/main" id="{4CA7A1DA-ED9E-45A1-8F64-750E58B6E6ED}"/>
              </a:ext>
            </a:extLst>
          </p:cNvPr>
          <p:cNvPicPr>
            <a:picLocks noChangeAspect="1"/>
          </p:cNvPicPr>
          <p:nvPr/>
        </p:nvPicPr>
        <p:blipFill>
          <a:blip r:embed="rId3"/>
          <a:stretch>
            <a:fillRect/>
          </a:stretch>
        </p:blipFill>
        <p:spPr>
          <a:xfrm>
            <a:off x="3559125" y="3919716"/>
            <a:ext cx="2259497" cy="1409884"/>
          </a:xfrm>
          <a:prstGeom prst="rect">
            <a:avLst/>
          </a:prstGeom>
        </p:spPr>
      </p:pic>
      <p:pic>
        <p:nvPicPr>
          <p:cNvPr id="8" name="图片 7">
            <a:extLst>
              <a:ext uri="{FF2B5EF4-FFF2-40B4-BE49-F238E27FC236}">
                <a16:creationId xmlns:a16="http://schemas.microsoft.com/office/drawing/2014/main" id="{B33572D3-8AAF-4DD1-81C7-CD5110F83FCF}"/>
              </a:ext>
            </a:extLst>
          </p:cNvPr>
          <p:cNvPicPr>
            <a:picLocks noChangeAspect="1"/>
          </p:cNvPicPr>
          <p:nvPr/>
        </p:nvPicPr>
        <p:blipFill>
          <a:blip r:embed="rId4"/>
          <a:stretch>
            <a:fillRect/>
          </a:stretch>
        </p:blipFill>
        <p:spPr>
          <a:xfrm>
            <a:off x="6314750" y="3919716"/>
            <a:ext cx="2247268" cy="1356513"/>
          </a:xfrm>
          <a:prstGeom prst="rect">
            <a:avLst/>
          </a:prstGeom>
        </p:spPr>
      </p:pic>
      <p:sp>
        <p:nvSpPr>
          <p:cNvPr id="16" name="文本框 15">
            <a:extLst>
              <a:ext uri="{FF2B5EF4-FFF2-40B4-BE49-F238E27FC236}">
                <a16:creationId xmlns:a16="http://schemas.microsoft.com/office/drawing/2014/main" id="{4E2FFCE3-F11F-4881-8467-593A20EB1113}"/>
              </a:ext>
            </a:extLst>
          </p:cNvPr>
          <p:cNvSpPr txBox="1"/>
          <p:nvPr/>
        </p:nvSpPr>
        <p:spPr>
          <a:xfrm>
            <a:off x="9488662" y="5511417"/>
            <a:ext cx="1107996" cy="369332"/>
          </a:xfrm>
          <a:prstGeom prst="rect">
            <a:avLst/>
          </a:prstGeom>
          <a:noFill/>
        </p:spPr>
        <p:txBody>
          <a:bodyPr wrap="none" rtlCol="0">
            <a:spAutoFit/>
          </a:bodyPr>
          <a:lstStyle/>
          <a:p>
            <a:r>
              <a:rPr lang="zh-CN" altLang="en-US" dirty="0"/>
              <a:t>作业调度</a:t>
            </a:r>
          </a:p>
        </p:txBody>
      </p:sp>
      <p:pic>
        <p:nvPicPr>
          <p:cNvPr id="17" name="图片 16">
            <a:extLst>
              <a:ext uri="{FF2B5EF4-FFF2-40B4-BE49-F238E27FC236}">
                <a16:creationId xmlns:a16="http://schemas.microsoft.com/office/drawing/2014/main" id="{7A2B7F36-0301-49C0-A66E-4F7F76871CB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9058146" y="3919716"/>
            <a:ext cx="2219453" cy="13565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340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6"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项目四：项目资讯</a:t>
            </a:r>
          </a:p>
        </p:txBody>
      </p:sp>
      <p:sp>
        <p:nvSpPr>
          <p:cNvPr id="16" name="文本框 15">
            <a:extLst>
              <a:ext uri="{FF2B5EF4-FFF2-40B4-BE49-F238E27FC236}">
                <a16:creationId xmlns:a16="http://schemas.microsoft.com/office/drawing/2014/main" id="{5AA95B34-DD0D-44EA-B852-46543D96C5E4}"/>
              </a:ext>
            </a:extLst>
          </p:cNvPr>
          <p:cNvSpPr txBox="1"/>
          <p:nvPr/>
        </p:nvSpPr>
        <p:spPr>
          <a:xfrm>
            <a:off x="1579211" y="1280059"/>
            <a:ext cx="8611653" cy="2031325"/>
          </a:xfrm>
          <a:prstGeom prst="rect">
            <a:avLst/>
          </a:prstGeom>
          <a:noFill/>
        </p:spPr>
        <p:txBody>
          <a:bodyPr wrap="none" rtlCol="0">
            <a:spAutoFit/>
          </a:bodyPr>
          <a:lstStyle/>
          <a:p>
            <a:r>
              <a:rPr lang="zh-CN" altLang="en-US" dirty="0"/>
              <a:t>在本项目中我们所需要学习的理论知识如下：</a:t>
            </a:r>
            <a:endParaRPr lang="en-US" altLang="zh-CN" dirty="0"/>
          </a:p>
          <a:p>
            <a:endParaRPr lang="en-US" altLang="zh-CN" dirty="0"/>
          </a:p>
          <a:p>
            <a:pPr lvl="1"/>
            <a:r>
              <a:rPr lang="en-US" altLang="zh-CN" dirty="0"/>
              <a:t>	1</a:t>
            </a:r>
            <a:r>
              <a:rPr lang="zh-CN" altLang="en-US" dirty="0"/>
              <a:t>、分页数据结构详解；</a:t>
            </a:r>
            <a:r>
              <a:rPr lang="en-US" altLang="zh-CN" dirty="0"/>
              <a:t>			2</a:t>
            </a:r>
            <a:r>
              <a:rPr lang="zh-CN" altLang="en-US" dirty="0"/>
              <a:t>、分页方式与方法；</a:t>
            </a:r>
            <a:endParaRPr lang="en-US" altLang="zh-CN" dirty="0"/>
          </a:p>
          <a:p>
            <a:pPr lvl="1"/>
            <a:endParaRPr lang="en-US" altLang="zh-CN" dirty="0"/>
          </a:p>
          <a:p>
            <a:pPr lvl="1"/>
            <a:r>
              <a:rPr lang="en-US" altLang="zh-CN" dirty="0"/>
              <a:t>	3</a:t>
            </a:r>
            <a:r>
              <a:rPr lang="zh-CN" altLang="en-US" dirty="0"/>
              <a:t>、初始化文件概念；</a:t>
            </a:r>
            <a:r>
              <a:rPr lang="en-US" altLang="zh-CN" dirty="0"/>
              <a:t>			4</a:t>
            </a:r>
            <a:r>
              <a:rPr lang="zh-CN" altLang="en-US" dirty="0"/>
              <a:t>、定义实体类概念和用法；</a:t>
            </a:r>
            <a:endParaRPr lang="en-US" altLang="zh-CN" dirty="0"/>
          </a:p>
          <a:p>
            <a:pPr lvl="1"/>
            <a:endParaRPr lang="en-US" altLang="zh-CN" dirty="0"/>
          </a:p>
          <a:p>
            <a:pPr lvl="1"/>
            <a:r>
              <a:rPr lang="en-US" altLang="zh-CN" dirty="0"/>
              <a:t>	5</a:t>
            </a:r>
            <a:r>
              <a:rPr lang="zh-CN" altLang="en-US" dirty="0"/>
              <a:t>、</a:t>
            </a:r>
            <a:r>
              <a:rPr lang="en-US" altLang="zh-CN" dirty="0" err="1"/>
              <a:t>PyMySQL</a:t>
            </a:r>
            <a:r>
              <a:rPr lang="zh-CN" altLang="en-US" dirty="0"/>
              <a:t>语法；</a:t>
            </a:r>
            <a:r>
              <a:rPr lang="en-US" altLang="zh-CN" dirty="0"/>
              <a:t>			6</a:t>
            </a:r>
            <a:r>
              <a:rPr lang="zh-CN" altLang="en-US" dirty="0"/>
              <a:t>、如何连接</a:t>
            </a:r>
            <a:r>
              <a:rPr lang="en-US" altLang="zh-CN" dirty="0"/>
              <a:t>MySQL</a:t>
            </a:r>
            <a:r>
              <a:rPr lang="zh-CN" altLang="en-US" dirty="0"/>
              <a:t>。</a:t>
            </a:r>
            <a:endParaRPr lang="en-US" altLang="zh-CN" dirty="0"/>
          </a:p>
        </p:txBody>
      </p:sp>
      <p:pic>
        <p:nvPicPr>
          <p:cNvPr id="1026" name="Picture 2" descr="https://ss0.bdstatic.com/70cFvHSh_Q1YnxGkpoWK1HF6hhy/it/u=373171394,214356016&amp;fm=26&amp;gp=0.jpg">
            <a:extLst>
              <a:ext uri="{FF2B5EF4-FFF2-40B4-BE49-F238E27FC236}">
                <a16:creationId xmlns:a16="http://schemas.microsoft.com/office/drawing/2014/main" id="{657179F3-25F6-4CFA-BBC1-771F06C17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3810000"/>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23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3"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项目四：所需处理</a:t>
            </a:r>
          </a:p>
        </p:txBody>
      </p:sp>
      <p:sp>
        <p:nvSpPr>
          <p:cNvPr id="2" name="文本框 1">
            <a:extLst>
              <a:ext uri="{FF2B5EF4-FFF2-40B4-BE49-F238E27FC236}">
                <a16:creationId xmlns:a16="http://schemas.microsoft.com/office/drawing/2014/main" id="{4D7E5BB8-D875-4368-8370-A38A95E6C6C0}"/>
              </a:ext>
            </a:extLst>
          </p:cNvPr>
          <p:cNvSpPr txBox="1"/>
          <p:nvPr/>
        </p:nvSpPr>
        <p:spPr>
          <a:xfrm>
            <a:off x="1355417" y="1136931"/>
            <a:ext cx="9825082" cy="2369880"/>
          </a:xfrm>
          <a:prstGeom prst="rect">
            <a:avLst/>
          </a:prstGeom>
          <a:noFill/>
        </p:spPr>
        <p:txBody>
          <a:bodyPr wrap="square" rtlCol="0">
            <a:spAutoFit/>
          </a:bodyPr>
          <a:lstStyle/>
          <a:p>
            <a:pPr>
              <a:spcBef>
                <a:spcPts val="600"/>
              </a:spcBef>
              <a:spcAft>
                <a:spcPts val="600"/>
              </a:spcAft>
            </a:pPr>
            <a:r>
              <a:rPr lang="zh-CN" altLang="en-US" dirty="0"/>
              <a:t>要将此项目转换为教学项目，需要的条件如下：</a:t>
            </a:r>
            <a:endParaRPr lang="en-US" altLang="zh-CN" dirty="0"/>
          </a:p>
          <a:p>
            <a:pPr lvl="1">
              <a:spcBef>
                <a:spcPts val="600"/>
              </a:spcBef>
              <a:spcAft>
                <a:spcPts val="600"/>
              </a:spcAft>
            </a:pPr>
            <a:r>
              <a:rPr lang="en-US" altLang="zh-CN" dirty="0"/>
              <a:t>1</a:t>
            </a:r>
            <a:r>
              <a:rPr lang="zh-CN" altLang="en-US" dirty="0"/>
              <a:t>、需要能够访问</a:t>
            </a:r>
            <a:r>
              <a:rPr lang="en-US" altLang="zh-CN" dirty="0"/>
              <a:t>MySQL</a:t>
            </a:r>
            <a:r>
              <a:rPr lang="zh-CN" altLang="en-US" dirty="0"/>
              <a:t>，并对每个学生的文件</a:t>
            </a:r>
            <a:r>
              <a:rPr lang="en-US" altLang="zh-CN" dirty="0"/>
              <a:t>\</a:t>
            </a:r>
            <a:r>
              <a:rPr lang="zh-CN" altLang="en-US" dirty="0"/>
              <a:t>数据库系统做相关的隔离；</a:t>
            </a:r>
            <a:endParaRPr lang="en-US" altLang="zh-CN" dirty="0"/>
          </a:p>
          <a:p>
            <a:pPr lvl="1">
              <a:spcBef>
                <a:spcPts val="600"/>
              </a:spcBef>
              <a:spcAft>
                <a:spcPts val="600"/>
              </a:spcAft>
            </a:pPr>
            <a:r>
              <a:rPr lang="en-US" altLang="zh-CN" dirty="0"/>
              <a:t>2</a:t>
            </a:r>
            <a:r>
              <a:rPr lang="zh-CN" altLang="en-US" dirty="0"/>
              <a:t>、需要提供</a:t>
            </a:r>
            <a:r>
              <a:rPr lang="en-US" altLang="zh-CN" dirty="0"/>
              <a:t>Crontab</a:t>
            </a:r>
            <a:r>
              <a:rPr lang="zh-CN" altLang="en-US" dirty="0"/>
              <a:t>组件，用来执行作业调度；</a:t>
            </a:r>
            <a:endParaRPr lang="en-US" altLang="zh-CN" dirty="0"/>
          </a:p>
          <a:p>
            <a:pPr lvl="1">
              <a:spcBef>
                <a:spcPts val="600"/>
              </a:spcBef>
              <a:spcAft>
                <a:spcPts val="600"/>
              </a:spcAft>
            </a:pPr>
            <a:r>
              <a:rPr lang="en-US" altLang="zh-CN" dirty="0"/>
              <a:t>3</a:t>
            </a:r>
            <a:r>
              <a:rPr lang="zh-CN" altLang="en-US" dirty="0"/>
              <a:t>、需要待爬取网络在实验平台能够访问得到或做成静态网络并在服务器中启动，以便能够访问目标数据；</a:t>
            </a:r>
            <a:endParaRPr lang="en-US" altLang="zh-CN" dirty="0"/>
          </a:p>
          <a:p>
            <a:pPr lvl="1">
              <a:spcBef>
                <a:spcPts val="600"/>
              </a:spcBef>
              <a:spcAft>
                <a:spcPts val="600"/>
              </a:spcAft>
            </a:pPr>
            <a:r>
              <a:rPr lang="en-US" altLang="zh-CN" dirty="0"/>
              <a:t>4</a:t>
            </a:r>
            <a:r>
              <a:rPr lang="zh-CN" altLang="en-US" dirty="0"/>
              <a:t>、需要制作对应网络供学生爬取。</a:t>
            </a:r>
            <a:endParaRPr lang="en-US" altLang="zh-CN" dirty="0"/>
          </a:p>
        </p:txBody>
      </p:sp>
    </p:spTree>
    <p:extLst>
      <p:ext uri="{BB962C8B-B14F-4D97-AF65-F5344CB8AC3E}">
        <p14:creationId xmlns:p14="http://schemas.microsoft.com/office/powerpoint/2010/main" val="2823162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a:stretch>
        </a:blipFill>
        <a:effectLst/>
      </p:bgPr>
    </p:bg>
    <p:spTree>
      <p:nvGrpSpPr>
        <p:cNvPr id="1" name=""/>
        <p:cNvGrpSpPr/>
        <p:nvPr/>
      </p:nvGrpSpPr>
      <p:grpSpPr>
        <a:xfrm>
          <a:off x="0" y="0"/>
          <a:ext cx="0" cy="0"/>
          <a:chOff x="0" y="0"/>
          <a:chExt cx="0" cy="0"/>
        </a:xfrm>
      </p:grpSpPr>
      <p:cxnSp>
        <p:nvCxnSpPr>
          <p:cNvPr id="10" name="更多模板下载地址：http://chn.docer.com/works?userid=25553551                        _3"/>
          <p:cNvCxnSpPr/>
          <p:nvPr/>
        </p:nvCxnSpPr>
        <p:spPr>
          <a:xfrm>
            <a:off x="3522107" y="3986560"/>
            <a:ext cx="4607983" cy="0"/>
          </a:xfrm>
          <a:prstGeom prst="line">
            <a:avLst/>
          </a:prstGeom>
          <a:ln w="76200">
            <a:solidFill>
              <a:srgbClr val="0557A7"/>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24788" y="2290105"/>
            <a:ext cx="9402619" cy="1446550"/>
          </a:xfrm>
          <a:prstGeom prst="rect">
            <a:avLst/>
          </a:prstGeom>
          <a:noFill/>
        </p:spPr>
        <p:txBody>
          <a:bodyPr wrap="square">
            <a:spAutoFit/>
          </a:bodyPr>
          <a:lstStyle/>
          <a:p>
            <a:pPr algn="ctr">
              <a:defRPr/>
            </a:pPr>
            <a:r>
              <a:rPr kumimoji="1" lang="zh-CN" altLang="en-US" sz="4400" b="1" kern="0" dirty="0">
                <a:solidFill>
                  <a:srgbClr val="004DA1"/>
                </a:solidFill>
                <a:latin typeface="Microsoft YaHei" charset="-122"/>
                <a:ea typeface="Microsoft YaHei" charset="-122"/>
              </a:rPr>
              <a:t>项目五</a:t>
            </a:r>
            <a:endParaRPr kumimoji="1" lang="en-US" altLang="zh-CN" sz="4400" b="1" kern="0" dirty="0">
              <a:solidFill>
                <a:srgbClr val="004DA1"/>
              </a:solidFill>
              <a:latin typeface="Microsoft YaHei" charset="-122"/>
              <a:ea typeface="Microsoft YaHei" charset="-122"/>
            </a:endParaRPr>
          </a:p>
          <a:p>
            <a:pPr algn="ctr">
              <a:defRPr/>
            </a:pPr>
            <a:r>
              <a:rPr kumimoji="1" lang="zh-CN" altLang="en-US" sz="4400" b="1" kern="0" dirty="0">
                <a:solidFill>
                  <a:srgbClr val="004DA1"/>
                </a:solidFill>
                <a:latin typeface="Microsoft YaHei" charset="-122"/>
                <a:ea typeface="Microsoft YaHei" charset="-122"/>
              </a:rPr>
              <a:t>航班网络数据采集</a:t>
            </a:r>
            <a:endParaRPr kumimoji="1" lang="en-US" altLang="zh-CN" sz="4400" b="1" kern="0" dirty="0">
              <a:solidFill>
                <a:srgbClr val="004DA1"/>
              </a:solidFill>
              <a:latin typeface="Microsoft YaHei" charset="-122"/>
              <a:ea typeface="Microsoft YaHei" charset="-122"/>
            </a:endParaRPr>
          </a:p>
        </p:txBody>
      </p:sp>
    </p:spTree>
    <p:extLst>
      <p:ext uri="{BB962C8B-B14F-4D97-AF65-F5344CB8AC3E}">
        <p14:creationId xmlns:p14="http://schemas.microsoft.com/office/powerpoint/2010/main" val="4006213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083858" y="223038"/>
            <a:ext cx="2733441"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项目五：项目概要</a:t>
            </a:r>
          </a:p>
        </p:txBody>
      </p:sp>
      <p:sp>
        <p:nvSpPr>
          <p:cNvPr id="5" name="文本框 4">
            <a:extLst>
              <a:ext uri="{FF2B5EF4-FFF2-40B4-BE49-F238E27FC236}">
                <a16:creationId xmlns:a16="http://schemas.microsoft.com/office/drawing/2014/main" id="{7FA21267-6F02-43C6-A82A-EED99EFF927D}"/>
              </a:ext>
            </a:extLst>
          </p:cNvPr>
          <p:cNvSpPr txBox="1"/>
          <p:nvPr/>
        </p:nvSpPr>
        <p:spPr>
          <a:xfrm>
            <a:off x="1127141" y="1159933"/>
            <a:ext cx="9938023" cy="1323439"/>
          </a:xfrm>
          <a:prstGeom prst="rect">
            <a:avLst/>
          </a:prstGeom>
          <a:noFill/>
        </p:spPr>
        <p:txBody>
          <a:bodyPr wrap="square" rtlCol="0">
            <a:spAutoFit/>
          </a:bodyPr>
          <a:lstStyle/>
          <a:p>
            <a:r>
              <a:rPr lang="zh-CN" altLang="en-US" sz="1600" b="1" dirty="0"/>
              <a:t>        航班网络数据项目</a:t>
            </a:r>
            <a:r>
              <a:rPr lang="zh-CN" altLang="en-US" sz="1600" dirty="0"/>
              <a:t>数据来源于数据来源于</a:t>
            </a:r>
            <a:r>
              <a:rPr lang="en-US" altLang="zh-CN" sz="1600" dirty="0"/>
              <a:t>Kaggle</a:t>
            </a:r>
            <a:r>
              <a:rPr lang="zh-CN" altLang="en-US" sz="1600" dirty="0"/>
              <a:t>数据科学竞赛平台（</a:t>
            </a:r>
            <a:r>
              <a:rPr lang="en-US" altLang="zh-CN" sz="1600" dirty="0">
                <a:hlinkClick r:id="rId2"/>
              </a:rPr>
              <a:t> https://www.kaggle.com/ </a:t>
            </a:r>
            <a:r>
              <a:rPr lang="zh-CN" altLang="en-US" sz="1600" dirty="0"/>
              <a:t>）所提供的音乐相关数据 。其项目背景为统计当前航班价格情况，供给客户最直观的数据信息，以便决策支持。</a:t>
            </a:r>
            <a:endParaRPr lang="en-US" altLang="zh-CN" sz="1600" dirty="0"/>
          </a:p>
          <a:p>
            <a:endParaRPr lang="en-US" altLang="zh-CN" sz="1600" dirty="0"/>
          </a:p>
          <a:p>
            <a:r>
              <a:rPr lang="zh-CN" altLang="en-US" sz="1600" dirty="0"/>
              <a:t>        本项目中主要锻炼学生们可以使用</a:t>
            </a:r>
            <a:r>
              <a:rPr lang="zh-CN" altLang="en-US" sz="1600" dirty="0">
                <a:solidFill>
                  <a:srgbClr val="FF0000"/>
                </a:solidFill>
              </a:rPr>
              <a:t>爬虫框架</a:t>
            </a:r>
            <a:r>
              <a:rPr lang="zh-CN" altLang="en-US" sz="1600" dirty="0"/>
              <a:t>，进行</a:t>
            </a:r>
            <a:r>
              <a:rPr lang="zh-CN" altLang="en-US" sz="1600" dirty="0">
                <a:solidFill>
                  <a:srgbClr val="FF0000"/>
                </a:solidFill>
              </a:rPr>
              <a:t>遍历爬取网络</a:t>
            </a:r>
            <a:r>
              <a:rPr lang="zh-CN" altLang="en-US" sz="1600" dirty="0"/>
              <a:t>数据并将其</a:t>
            </a:r>
            <a:r>
              <a:rPr lang="zh-CN" altLang="en-US" sz="1600" dirty="0">
                <a:solidFill>
                  <a:srgbClr val="FF0000"/>
                </a:solidFill>
              </a:rPr>
              <a:t>保存为</a:t>
            </a:r>
            <a:r>
              <a:rPr lang="en-US" altLang="zh-CN" sz="1600" dirty="0">
                <a:solidFill>
                  <a:srgbClr val="FF0000"/>
                </a:solidFill>
              </a:rPr>
              <a:t>Json</a:t>
            </a:r>
            <a:r>
              <a:rPr lang="zh-CN" altLang="en-US" sz="1600" dirty="0">
                <a:solidFill>
                  <a:srgbClr val="FF0000"/>
                </a:solidFill>
              </a:rPr>
              <a:t>格式文件</a:t>
            </a:r>
            <a:r>
              <a:rPr lang="zh-CN" altLang="en-US" sz="1600" dirty="0"/>
              <a:t>到</a:t>
            </a:r>
            <a:r>
              <a:rPr lang="en-US" altLang="zh-CN" sz="1600" dirty="0">
                <a:solidFill>
                  <a:srgbClr val="FF0000"/>
                </a:solidFill>
              </a:rPr>
              <a:t>HDFS</a:t>
            </a:r>
            <a:r>
              <a:rPr lang="zh-CN" altLang="en-US" sz="1600" dirty="0"/>
              <a:t>的能力。</a:t>
            </a:r>
            <a:endParaRPr lang="en-US" altLang="zh-CN" sz="1600" dirty="0"/>
          </a:p>
        </p:txBody>
      </p:sp>
      <p:sp>
        <p:nvSpPr>
          <p:cNvPr id="17" name="文本框 16">
            <a:extLst>
              <a:ext uri="{FF2B5EF4-FFF2-40B4-BE49-F238E27FC236}">
                <a16:creationId xmlns:a16="http://schemas.microsoft.com/office/drawing/2014/main" id="{7A30F40E-97A7-4F90-95DA-7148170AAAAC}"/>
              </a:ext>
            </a:extLst>
          </p:cNvPr>
          <p:cNvSpPr txBox="1"/>
          <p:nvPr/>
        </p:nvSpPr>
        <p:spPr>
          <a:xfrm>
            <a:off x="8610633" y="5849768"/>
            <a:ext cx="1569660" cy="369332"/>
          </a:xfrm>
          <a:prstGeom prst="rect">
            <a:avLst/>
          </a:prstGeom>
          <a:noFill/>
        </p:spPr>
        <p:txBody>
          <a:bodyPr wrap="none" rtlCol="0">
            <a:spAutoFit/>
          </a:bodyPr>
          <a:lstStyle/>
          <a:p>
            <a:r>
              <a:rPr lang="zh-CN" altLang="en-US" dirty="0"/>
              <a:t>完整项目结果</a:t>
            </a:r>
          </a:p>
        </p:txBody>
      </p:sp>
      <p:sp>
        <p:nvSpPr>
          <p:cNvPr id="23" name="文本框 22">
            <a:extLst>
              <a:ext uri="{FF2B5EF4-FFF2-40B4-BE49-F238E27FC236}">
                <a16:creationId xmlns:a16="http://schemas.microsoft.com/office/drawing/2014/main" id="{807B0434-22CE-4B99-A5CA-A5F77E45D002}"/>
              </a:ext>
            </a:extLst>
          </p:cNvPr>
          <p:cNvSpPr txBox="1"/>
          <p:nvPr/>
        </p:nvSpPr>
        <p:spPr>
          <a:xfrm>
            <a:off x="2473373" y="5854154"/>
            <a:ext cx="1107996" cy="369332"/>
          </a:xfrm>
          <a:prstGeom prst="rect">
            <a:avLst/>
          </a:prstGeom>
          <a:noFill/>
        </p:spPr>
        <p:txBody>
          <a:bodyPr wrap="none" rtlCol="0">
            <a:spAutoFit/>
          </a:bodyPr>
          <a:lstStyle/>
          <a:p>
            <a:r>
              <a:rPr lang="zh-CN" altLang="en-US" dirty="0"/>
              <a:t>项目出处</a:t>
            </a:r>
          </a:p>
        </p:txBody>
      </p:sp>
      <p:pic>
        <p:nvPicPr>
          <p:cNvPr id="9" name="图片 8">
            <a:extLst>
              <a:ext uri="{FF2B5EF4-FFF2-40B4-BE49-F238E27FC236}">
                <a16:creationId xmlns:a16="http://schemas.microsoft.com/office/drawing/2014/main" id="{8F81C711-257B-4800-9D5E-07F7D94AFC74}"/>
              </a:ext>
            </a:extLst>
          </p:cNvPr>
          <p:cNvPicPr>
            <a:picLocks noChangeAspect="1"/>
          </p:cNvPicPr>
          <p:nvPr/>
        </p:nvPicPr>
        <p:blipFill>
          <a:blip r:embed="rId3"/>
          <a:stretch>
            <a:fillRect/>
          </a:stretch>
        </p:blipFill>
        <p:spPr>
          <a:xfrm>
            <a:off x="735623" y="3077307"/>
            <a:ext cx="4553967" cy="2466732"/>
          </a:xfrm>
          <a:prstGeom prst="rect">
            <a:avLst/>
          </a:prstGeom>
          <a:effectLst>
            <a:outerShdw blurRad="50800" dist="38100" dir="2700000" algn="tl" rotWithShape="0">
              <a:prstClr val="black">
                <a:alpha val="40000"/>
              </a:prstClr>
            </a:outerShdw>
          </a:effectLst>
        </p:spPr>
      </p:pic>
      <p:pic>
        <p:nvPicPr>
          <p:cNvPr id="2" name="图片 1">
            <a:extLst>
              <a:ext uri="{FF2B5EF4-FFF2-40B4-BE49-F238E27FC236}">
                <a16:creationId xmlns:a16="http://schemas.microsoft.com/office/drawing/2014/main" id="{D2A5DFCB-6229-422E-A4C2-D1751D356C37}"/>
              </a:ext>
            </a:extLst>
          </p:cNvPr>
          <p:cNvPicPr>
            <a:picLocks noChangeAspect="1"/>
          </p:cNvPicPr>
          <p:nvPr/>
        </p:nvPicPr>
        <p:blipFill>
          <a:blip r:embed="rId4"/>
          <a:stretch>
            <a:fillRect/>
          </a:stretch>
        </p:blipFill>
        <p:spPr>
          <a:xfrm>
            <a:off x="7208874" y="3077306"/>
            <a:ext cx="4163762" cy="2466733"/>
          </a:xfrm>
          <a:prstGeom prst="rect">
            <a:avLst/>
          </a:prstGeom>
        </p:spPr>
      </p:pic>
    </p:spTree>
    <p:extLst>
      <p:ext uri="{BB962C8B-B14F-4D97-AF65-F5344CB8AC3E}">
        <p14:creationId xmlns:p14="http://schemas.microsoft.com/office/powerpoint/2010/main" val="236632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8BD154-E97B-4954-A8CF-E67284A4E9D4}"/>
              </a:ext>
            </a:extLst>
          </p:cNvPr>
          <p:cNvSpPr/>
          <p:nvPr/>
        </p:nvSpPr>
        <p:spPr>
          <a:xfrm>
            <a:off x="1083864" y="223038"/>
            <a:ext cx="2733441"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项目五：项目要求</a:t>
            </a:r>
          </a:p>
        </p:txBody>
      </p:sp>
      <p:sp>
        <p:nvSpPr>
          <p:cNvPr id="4" name="矩形 3">
            <a:extLst>
              <a:ext uri="{FF2B5EF4-FFF2-40B4-BE49-F238E27FC236}">
                <a16:creationId xmlns:a16="http://schemas.microsoft.com/office/drawing/2014/main" id="{A78F023C-96D7-4E39-8F6B-EF92829244BE}"/>
              </a:ext>
            </a:extLst>
          </p:cNvPr>
          <p:cNvSpPr/>
          <p:nvPr/>
        </p:nvSpPr>
        <p:spPr>
          <a:xfrm>
            <a:off x="1127144" y="1009548"/>
            <a:ext cx="10150455" cy="2585323"/>
          </a:xfrm>
          <a:prstGeom prst="rect">
            <a:avLst/>
          </a:prstGeom>
        </p:spPr>
        <p:txBody>
          <a:bodyPr wrap="square">
            <a:spAutoFit/>
          </a:bodyPr>
          <a:lstStyle/>
          <a:p>
            <a:r>
              <a:rPr lang="zh-CN" altLang="en-US" dirty="0"/>
              <a:t> </a:t>
            </a:r>
            <a:r>
              <a:rPr lang="en-US" altLang="zh-CN" dirty="0"/>
              <a:t>1</a:t>
            </a:r>
            <a:r>
              <a:rPr lang="zh-CN" altLang="en-US" dirty="0"/>
              <a:t>、因为我们不了解数据存放位置，我们无法进行数据爬取，所以我们需要具备查看网页数据结构的能力，可以获取到数据的相关信息；</a:t>
            </a:r>
            <a:endParaRPr lang="en-US" altLang="zh-CN" dirty="0"/>
          </a:p>
          <a:p>
            <a:endParaRPr lang="en-US" altLang="zh-CN" dirty="0"/>
          </a:p>
          <a:p>
            <a:r>
              <a:rPr lang="en-US" altLang="zh-CN" dirty="0"/>
              <a:t>2</a:t>
            </a:r>
            <a:r>
              <a:rPr lang="zh-CN" altLang="en-US" dirty="0"/>
              <a:t>、因为我们获取到数据的相关信息后，需要使用爬虫框架的方式，进行获取数据；</a:t>
            </a:r>
            <a:endParaRPr lang="en-US" altLang="zh-CN" dirty="0"/>
          </a:p>
          <a:p>
            <a:endParaRPr lang="en-US" altLang="zh-CN" dirty="0"/>
          </a:p>
          <a:p>
            <a:r>
              <a:rPr lang="en-US" altLang="zh-CN" dirty="0"/>
              <a:t>3</a:t>
            </a:r>
            <a:r>
              <a:rPr lang="zh-CN" altLang="en-US" dirty="0"/>
              <a:t>、为方便后续处理，我们需要将数据存为</a:t>
            </a:r>
            <a:r>
              <a:rPr lang="en-US" altLang="zh-CN" dirty="0"/>
              <a:t>Json</a:t>
            </a:r>
            <a:r>
              <a:rPr lang="zh-CN" altLang="en-US" dirty="0"/>
              <a:t>格式的文件，并将其保存在</a:t>
            </a:r>
            <a:r>
              <a:rPr lang="en-US" altLang="zh-CN" dirty="0"/>
              <a:t>HDFS</a:t>
            </a:r>
            <a:r>
              <a:rPr lang="zh-CN" altLang="en-US" dirty="0"/>
              <a:t>上，所以我们需要具备使用框架将指定格式数据存储到</a:t>
            </a:r>
            <a:r>
              <a:rPr lang="en-US" altLang="zh-CN" dirty="0"/>
              <a:t>HDFS</a:t>
            </a:r>
            <a:r>
              <a:rPr lang="zh-CN" altLang="en-US" dirty="0"/>
              <a:t>的能力；</a:t>
            </a:r>
            <a:endParaRPr lang="en-US" altLang="zh-CN" dirty="0"/>
          </a:p>
          <a:p>
            <a:endParaRPr lang="en-US" altLang="zh-CN" dirty="0"/>
          </a:p>
          <a:p>
            <a:r>
              <a:rPr lang="en-US" altLang="zh-CN" dirty="0"/>
              <a:t>4</a:t>
            </a:r>
            <a:r>
              <a:rPr lang="zh-CN" altLang="en-US" dirty="0"/>
              <a:t>、检查系统中的资源是否能满足作业对资源的需求，所以我们需要具备可以进行作业调度的能力。</a:t>
            </a:r>
          </a:p>
        </p:txBody>
      </p:sp>
      <p:sp>
        <p:nvSpPr>
          <p:cNvPr id="13" name="文本框 12">
            <a:extLst>
              <a:ext uri="{FF2B5EF4-FFF2-40B4-BE49-F238E27FC236}">
                <a16:creationId xmlns:a16="http://schemas.microsoft.com/office/drawing/2014/main" id="{2600F46F-4394-49C1-9ECD-687FE59003A5}"/>
              </a:ext>
            </a:extLst>
          </p:cNvPr>
          <p:cNvSpPr txBox="1"/>
          <p:nvPr/>
        </p:nvSpPr>
        <p:spPr>
          <a:xfrm>
            <a:off x="1317892" y="5511417"/>
            <a:ext cx="1107996" cy="369332"/>
          </a:xfrm>
          <a:prstGeom prst="rect">
            <a:avLst/>
          </a:prstGeom>
          <a:noFill/>
        </p:spPr>
        <p:txBody>
          <a:bodyPr wrap="none" rtlCol="0">
            <a:spAutoFit/>
          </a:bodyPr>
          <a:lstStyle/>
          <a:p>
            <a:r>
              <a:rPr lang="zh-CN" altLang="en-US" dirty="0"/>
              <a:t>网页结构</a:t>
            </a:r>
          </a:p>
        </p:txBody>
      </p:sp>
      <p:sp>
        <p:nvSpPr>
          <p:cNvPr id="14" name="文本框 13">
            <a:extLst>
              <a:ext uri="{FF2B5EF4-FFF2-40B4-BE49-F238E27FC236}">
                <a16:creationId xmlns:a16="http://schemas.microsoft.com/office/drawing/2014/main" id="{3EA369F9-5D70-400E-9C3D-143EC26D9543}"/>
              </a:ext>
            </a:extLst>
          </p:cNvPr>
          <p:cNvSpPr txBox="1"/>
          <p:nvPr/>
        </p:nvSpPr>
        <p:spPr>
          <a:xfrm>
            <a:off x="4045650" y="5511417"/>
            <a:ext cx="1107996" cy="369332"/>
          </a:xfrm>
          <a:prstGeom prst="rect">
            <a:avLst/>
          </a:prstGeom>
          <a:noFill/>
        </p:spPr>
        <p:txBody>
          <a:bodyPr wrap="none" rtlCol="0">
            <a:spAutoFit/>
          </a:bodyPr>
          <a:lstStyle/>
          <a:p>
            <a:r>
              <a:rPr lang="zh-CN" altLang="en-US" dirty="0"/>
              <a:t>脚本编写</a:t>
            </a:r>
          </a:p>
        </p:txBody>
      </p:sp>
      <p:sp>
        <p:nvSpPr>
          <p:cNvPr id="15" name="文本框 14">
            <a:extLst>
              <a:ext uri="{FF2B5EF4-FFF2-40B4-BE49-F238E27FC236}">
                <a16:creationId xmlns:a16="http://schemas.microsoft.com/office/drawing/2014/main" id="{85A64DFB-178D-42D6-9885-9C83916FE22B}"/>
              </a:ext>
            </a:extLst>
          </p:cNvPr>
          <p:cNvSpPr txBox="1"/>
          <p:nvPr/>
        </p:nvSpPr>
        <p:spPr>
          <a:xfrm>
            <a:off x="6960045" y="5511417"/>
            <a:ext cx="1107996" cy="369332"/>
          </a:xfrm>
          <a:prstGeom prst="rect">
            <a:avLst/>
          </a:prstGeom>
          <a:noFill/>
        </p:spPr>
        <p:txBody>
          <a:bodyPr wrap="none" rtlCol="0">
            <a:spAutoFit/>
          </a:bodyPr>
          <a:lstStyle/>
          <a:p>
            <a:r>
              <a:rPr lang="zh-CN" altLang="en-US" dirty="0"/>
              <a:t>存储方式</a:t>
            </a:r>
          </a:p>
        </p:txBody>
      </p:sp>
      <p:pic>
        <p:nvPicPr>
          <p:cNvPr id="5" name="图片 4">
            <a:extLst>
              <a:ext uri="{FF2B5EF4-FFF2-40B4-BE49-F238E27FC236}">
                <a16:creationId xmlns:a16="http://schemas.microsoft.com/office/drawing/2014/main" id="{4CA7A1DA-ED9E-45A1-8F64-750E58B6E6ED}"/>
              </a:ext>
            </a:extLst>
          </p:cNvPr>
          <p:cNvPicPr>
            <a:picLocks noChangeAspect="1"/>
          </p:cNvPicPr>
          <p:nvPr/>
        </p:nvPicPr>
        <p:blipFill>
          <a:blip r:embed="rId2"/>
          <a:stretch>
            <a:fillRect/>
          </a:stretch>
        </p:blipFill>
        <p:spPr>
          <a:xfrm>
            <a:off x="3559125" y="3919716"/>
            <a:ext cx="2259497" cy="1409884"/>
          </a:xfrm>
          <a:prstGeom prst="rect">
            <a:avLst/>
          </a:prstGeom>
        </p:spPr>
      </p:pic>
      <p:sp>
        <p:nvSpPr>
          <p:cNvPr id="16" name="文本框 15">
            <a:extLst>
              <a:ext uri="{FF2B5EF4-FFF2-40B4-BE49-F238E27FC236}">
                <a16:creationId xmlns:a16="http://schemas.microsoft.com/office/drawing/2014/main" id="{4E2FFCE3-F11F-4881-8467-593A20EB1113}"/>
              </a:ext>
            </a:extLst>
          </p:cNvPr>
          <p:cNvSpPr txBox="1"/>
          <p:nvPr/>
        </p:nvSpPr>
        <p:spPr>
          <a:xfrm>
            <a:off x="9488662" y="5511417"/>
            <a:ext cx="1107996" cy="369332"/>
          </a:xfrm>
          <a:prstGeom prst="rect">
            <a:avLst/>
          </a:prstGeom>
          <a:noFill/>
        </p:spPr>
        <p:txBody>
          <a:bodyPr wrap="none" rtlCol="0">
            <a:spAutoFit/>
          </a:bodyPr>
          <a:lstStyle/>
          <a:p>
            <a:r>
              <a:rPr lang="zh-CN" altLang="en-US" dirty="0"/>
              <a:t>作业调度</a:t>
            </a:r>
          </a:p>
        </p:txBody>
      </p:sp>
      <p:pic>
        <p:nvPicPr>
          <p:cNvPr id="17" name="图片 16">
            <a:extLst>
              <a:ext uri="{FF2B5EF4-FFF2-40B4-BE49-F238E27FC236}">
                <a16:creationId xmlns:a16="http://schemas.microsoft.com/office/drawing/2014/main" id="{7A2B7F36-0301-49C0-A66E-4F7F76871CB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058146" y="3919716"/>
            <a:ext cx="2219453" cy="1356513"/>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B4E10EDE-BB09-4768-95C4-765A74ED4C32}"/>
              </a:ext>
            </a:extLst>
          </p:cNvPr>
          <p:cNvPicPr>
            <a:picLocks noChangeAspect="1"/>
          </p:cNvPicPr>
          <p:nvPr/>
        </p:nvPicPr>
        <p:blipFill>
          <a:blip r:embed="rId4"/>
          <a:stretch>
            <a:fillRect/>
          </a:stretch>
        </p:blipFill>
        <p:spPr>
          <a:xfrm>
            <a:off x="6072559" y="4009044"/>
            <a:ext cx="2816188" cy="1320556"/>
          </a:xfrm>
          <a:prstGeom prst="rect">
            <a:avLst/>
          </a:prstGeom>
        </p:spPr>
      </p:pic>
      <p:pic>
        <p:nvPicPr>
          <p:cNvPr id="7" name="图片 6">
            <a:extLst>
              <a:ext uri="{FF2B5EF4-FFF2-40B4-BE49-F238E27FC236}">
                <a16:creationId xmlns:a16="http://schemas.microsoft.com/office/drawing/2014/main" id="{F4E54774-71A9-4C30-A6D9-3804587560A8}"/>
              </a:ext>
            </a:extLst>
          </p:cNvPr>
          <p:cNvPicPr>
            <a:picLocks noChangeAspect="1"/>
          </p:cNvPicPr>
          <p:nvPr/>
        </p:nvPicPr>
        <p:blipFill>
          <a:blip r:embed="rId5"/>
          <a:stretch>
            <a:fillRect/>
          </a:stretch>
        </p:blipFill>
        <p:spPr>
          <a:xfrm>
            <a:off x="667567" y="3919716"/>
            <a:ext cx="2543593" cy="1555959"/>
          </a:xfrm>
          <a:prstGeom prst="rect">
            <a:avLst/>
          </a:prstGeom>
        </p:spPr>
      </p:pic>
    </p:spTree>
    <p:extLst>
      <p:ext uri="{BB962C8B-B14F-4D97-AF65-F5344CB8AC3E}">
        <p14:creationId xmlns:p14="http://schemas.microsoft.com/office/powerpoint/2010/main" val="1332165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6"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项目四：项目资讯</a:t>
            </a:r>
          </a:p>
        </p:txBody>
      </p:sp>
      <p:sp>
        <p:nvSpPr>
          <p:cNvPr id="16" name="文本框 15">
            <a:extLst>
              <a:ext uri="{FF2B5EF4-FFF2-40B4-BE49-F238E27FC236}">
                <a16:creationId xmlns:a16="http://schemas.microsoft.com/office/drawing/2014/main" id="{5AA95B34-DD0D-44EA-B852-46543D96C5E4}"/>
              </a:ext>
            </a:extLst>
          </p:cNvPr>
          <p:cNvSpPr txBox="1"/>
          <p:nvPr/>
        </p:nvSpPr>
        <p:spPr>
          <a:xfrm>
            <a:off x="1579211" y="1280059"/>
            <a:ext cx="8380820" cy="1754326"/>
          </a:xfrm>
          <a:prstGeom prst="rect">
            <a:avLst/>
          </a:prstGeom>
          <a:noFill/>
        </p:spPr>
        <p:txBody>
          <a:bodyPr wrap="none" rtlCol="0">
            <a:spAutoFit/>
          </a:bodyPr>
          <a:lstStyle/>
          <a:p>
            <a:r>
              <a:rPr lang="zh-CN" altLang="en-US" dirty="0"/>
              <a:t>在本项目中我们所需要学习的理论知识如下：</a:t>
            </a:r>
            <a:endParaRPr lang="en-US" altLang="zh-CN" dirty="0"/>
          </a:p>
          <a:p>
            <a:endParaRPr lang="en-US" altLang="zh-CN" dirty="0"/>
          </a:p>
          <a:p>
            <a:pPr lvl="1"/>
            <a:r>
              <a:rPr lang="en-US" altLang="zh-CN" dirty="0"/>
              <a:t>	1</a:t>
            </a:r>
            <a:r>
              <a:rPr lang="zh-CN" altLang="en-US" dirty="0"/>
              <a:t>、复杂页面解析方法；</a:t>
            </a:r>
            <a:r>
              <a:rPr lang="en-US" altLang="zh-CN" dirty="0"/>
              <a:t>			2</a:t>
            </a:r>
            <a:r>
              <a:rPr lang="zh-CN" altLang="en-US" dirty="0"/>
              <a:t>、中间件概念和用法；</a:t>
            </a:r>
            <a:endParaRPr lang="en-US" altLang="zh-CN" dirty="0"/>
          </a:p>
          <a:p>
            <a:pPr lvl="1"/>
            <a:endParaRPr lang="en-US" altLang="zh-CN" dirty="0"/>
          </a:p>
          <a:p>
            <a:pPr lvl="1"/>
            <a:r>
              <a:rPr lang="en-US" altLang="zh-CN" dirty="0"/>
              <a:t>	3</a:t>
            </a:r>
            <a:r>
              <a:rPr lang="zh-CN" altLang="en-US" dirty="0"/>
              <a:t>、下载器概念和用法；</a:t>
            </a:r>
            <a:r>
              <a:rPr lang="en-US" altLang="zh-CN" dirty="0"/>
              <a:t>			4</a:t>
            </a:r>
            <a:r>
              <a:rPr lang="zh-CN" altLang="en-US" dirty="0"/>
              <a:t>、项目配置概念和用法；</a:t>
            </a:r>
            <a:endParaRPr lang="en-US" altLang="zh-CN" dirty="0"/>
          </a:p>
          <a:p>
            <a:pPr lvl="1"/>
            <a:endParaRPr lang="en-US" altLang="zh-CN" dirty="0"/>
          </a:p>
        </p:txBody>
      </p:sp>
      <p:pic>
        <p:nvPicPr>
          <p:cNvPr id="1026" name="Picture 2" descr="https://ss0.bdstatic.com/70cFvHSh_Q1YnxGkpoWK1HF6hhy/it/u=373171394,214356016&amp;fm=26&amp;gp=0.jpg">
            <a:extLst>
              <a:ext uri="{FF2B5EF4-FFF2-40B4-BE49-F238E27FC236}">
                <a16:creationId xmlns:a16="http://schemas.microsoft.com/office/drawing/2014/main" id="{657179F3-25F6-4CFA-BBC1-771F06C17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3810000"/>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796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083862" y="223038"/>
            <a:ext cx="2733441"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项目五：所需处理</a:t>
            </a:r>
          </a:p>
        </p:txBody>
      </p:sp>
      <p:sp>
        <p:nvSpPr>
          <p:cNvPr id="2" name="文本框 1">
            <a:extLst>
              <a:ext uri="{FF2B5EF4-FFF2-40B4-BE49-F238E27FC236}">
                <a16:creationId xmlns:a16="http://schemas.microsoft.com/office/drawing/2014/main" id="{4D7E5BB8-D875-4368-8370-A38A95E6C6C0}"/>
              </a:ext>
            </a:extLst>
          </p:cNvPr>
          <p:cNvSpPr txBox="1"/>
          <p:nvPr/>
        </p:nvSpPr>
        <p:spPr>
          <a:xfrm>
            <a:off x="1355417" y="1136931"/>
            <a:ext cx="9825082" cy="2369880"/>
          </a:xfrm>
          <a:prstGeom prst="rect">
            <a:avLst/>
          </a:prstGeom>
          <a:noFill/>
        </p:spPr>
        <p:txBody>
          <a:bodyPr wrap="square" rtlCol="0">
            <a:spAutoFit/>
          </a:bodyPr>
          <a:lstStyle/>
          <a:p>
            <a:pPr>
              <a:spcBef>
                <a:spcPts val="600"/>
              </a:spcBef>
              <a:spcAft>
                <a:spcPts val="600"/>
              </a:spcAft>
            </a:pPr>
            <a:r>
              <a:rPr lang="zh-CN" altLang="en-US" dirty="0"/>
              <a:t>要将此项目转换为教学项目，需要的条件如下：</a:t>
            </a:r>
            <a:endParaRPr lang="en-US" altLang="zh-CN" dirty="0"/>
          </a:p>
          <a:p>
            <a:pPr lvl="1">
              <a:spcBef>
                <a:spcPts val="600"/>
              </a:spcBef>
              <a:spcAft>
                <a:spcPts val="600"/>
              </a:spcAft>
            </a:pPr>
            <a:r>
              <a:rPr lang="en-US" altLang="zh-CN" dirty="0"/>
              <a:t>1</a:t>
            </a:r>
            <a:r>
              <a:rPr lang="zh-CN" altLang="en-US" dirty="0"/>
              <a:t>、需要能够访问</a:t>
            </a:r>
            <a:r>
              <a:rPr lang="en-US" altLang="zh-CN" dirty="0"/>
              <a:t>HDFS</a:t>
            </a:r>
            <a:r>
              <a:rPr lang="zh-CN" altLang="en-US" dirty="0"/>
              <a:t>，并对每个学生的文件</a:t>
            </a:r>
            <a:r>
              <a:rPr lang="en-US" altLang="zh-CN" dirty="0"/>
              <a:t>\</a:t>
            </a:r>
            <a:r>
              <a:rPr lang="zh-CN" altLang="en-US" dirty="0"/>
              <a:t>文件系统做相关的隔离；</a:t>
            </a:r>
            <a:endParaRPr lang="en-US" altLang="zh-CN" dirty="0"/>
          </a:p>
          <a:p>
            <a:pPr lvl="1">
              <a:spcBef>
                <a:spcPts val="600"/>
              </a:spcBef>
              <a:spcAft>
                <a:spcPts val="600"/>
              </a:spcAft>
            </a:pPr>
            <a:r>
              <a:rPr lang="en-US" altLang="zh-CN" dirty="0"/>
              <a:t>2</a:t>
            </a:r>
            <a:r>
              <a:rPr lang="zh-CN" altLang="en-US" dirty="0"/>
              <a:t>、需要待爬取网络在实验平台能够访问得到或做成静态网络并在服务器中启动，以便能够访问目标数据；</a:t>
            </a:r>
            <a:endParaRPr lang="en-US" altLang="zh-CN" dirty="0"/>
          </a:p>
          <a:p>
            <a:pPr lvl="1">
              <a:spcBef>
                <a:spcPts val="600"/>
              </a:spcBef>
              <a:spcAft>
                <a:spcPts val="600"/>
              </a:spcAft>
            </a:pPr>
            <a:r>
              <a:rPr lang="en-US" altLang="zh-CN" dirty="0"/>
              <a:t>3</a:t>
            </a:r>
            <a:r>
              <a:rPr lang="zh-CN" altLang="en-US" dirty="0"/>
              <a:t>、需要制作对应网络供学生爬取。</a:t>
            </a:r>
            <a:endParaRPr lang="en-US" altLang="zh-CN" dirty="0"/>
          </a:p>
          <a:p>
            <a:pPr lvl="1">
              <a:spcBef>
                <a:spcPts val="600"/>
              </a:spcBef>
              <a:spcAft>
                <a:spcPts val="600"/>
              </a:spcAft>
            </a:pPr>
            <a:endParaRPr lang="en-US" altLang="zh-CN" dirty="0"/>
          </a:p>
        </p:txBody>
      </p:sp>
    </p:spTree>
    <p:extLst>
      <p:ext uri="{BB962C8B-B14F-4D97-AF65-F5344CB8AC3E}">
        <p14:creationId xmlns:p14="http://schemas.microsoft.com/office/powerpoint/2010/main" val="2522594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39000" b="-39000"/>
          </a:stretch>
        </a:blipFill>
        <a:effectLst/>
      </p:bgPr>
    </p:bg>
    <p:spTree>
      <p:nvGrpSpPr>
        <p:cNvPr id="1" name=""/>
        <p:cNvGrpSpPr/>
        <p:nvPr/>
      </p:nvGrpSpPr>
      <p:grpSpPr>
        <a:xfrm>
          <a:off x="0" y="0"/>
          <a:ext cx="0" cy="0"/>
          <a:chOff x="0" y="0"/>
          <a:chExt cx="0" cy="0"/>
        </a:xfrm>
      </p:grpSpPr>
      <p:cxnSp>
        <p:nvCxnSpPr>
          <p:cNvPr id="10" name="更多模板下载地址：http://chn.docer.com/works?userid=25553551                        _3"/>
          <p:cNvCxnSpPr/>
          <p:nvPr/>
        </p:nvCxnSpPr>
        <p:spPr>
          <a:xfrm>
            <a:off x="3522107" y="3986560"/>
            <a:ext cx="4607983" cy="0"/>
          </a:xfrm>
          <a:prstGeom prst="line">
            <a:avLst/>
          </a:prstGeom>
          <a:ln w="76200">
            <a:solidFill>
              <a:srgbClr val="0557A7"/>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24788" y="2290105"/>
            <a:ext cx="9402619" cy="1446550"/>
          </a:xfrm>
          <a:prstGeom prst="rect">
            <a:avLst/>
          </a:prstGeom>
          <a:noFill/>
        </p:spPr>
        <p:txBody>
          <a:bodyPr wrap="square">
            <a:spAutoFit/>
          </a:bodyPr>
          <a:lstStyle/>
          <a:p>
            <a:pPr algn="ctr">
              <a:defRPr/>
            </a:pPr>
            <a:r>
              <a:rPr kumimoji="1" lang="zh-CN" altLang="en-US" sz="4400" b="1" kern="0" dirty="0">
                <a:solidFill>
                  <a:srgbClr val="004DA1"/>
                </a:solidFill>
                <a:latin typeface="Microsoft YaHei" charset="-122"/>
                <a:ea typeface="Microsoft YaHei" charset="-122"/>
              </a:rPr>
              <a:t>项目六</a:t>
            </a:r>
            <a:endParaRPr kumimoji="1" lang="en-US" altLang="zh-CN" sz="4400" b="1" kern="0" dirty="0">
              <a:solidFill>
                <a:srgbClr val="004DA1"/>
              </a:solidFill>
              <a:latin typeface="Microsoft YaHei" charset="-122"/>
              <a:ea typeface="Microsoft YaHei" charset="-122"/>
            </a:endParaRPr>
          </a:p>
          <a:p>
            <a:pPr algn="ctr">
              <a:defRPr/>
            </a:pPr>
            <a:r>
              <a:rPr kumimoji="1" lang="zh-CN" altLang="en-US" sz="4400" b="1" kern="0" dirty="0">
                <a:solidFill>
                  <a:srgbClr val="004DA1"/>
                </a:solidFill>
                <a:latin typeface="Microsoft YaHei" charset="-122"/>
                <a:ea typeface="Microsoft YaHei" charset="-122"/>
              </a:rPr>
              <a:t>综合网络数据采集</a:t>
            </a:r>
            <a:endParaRPr kumimoji="1" lang="en-US" altLang="zh-CN" sz="4400" b="1" kern="0" dirty="0">
              <a:solidFill>
                <a:srgbClr val="004DA1"/>
              </a:solidFill>
              <a:latin typeface="Microsoft YaHei" charset="-122"/>
              <a:ea typeface="Microsoft YaHei" charset="-122"/>
            </a:endParaRPr>
          </a:p>
        </p:txBody>
      </p:sp>
    </p:spTree>
    <p:extLst>
      <p:ext uri="{BB962C8B-B14F-4D97-AF65-F5344CB8AC3E}">
        <p14:creationId xmlns:p14="http://schemas.microsoft.com/office/powerpoint/2010/main" val="2892645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3131" y="223038"/>
            <a:ext cx="2654894"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项目六：项目概要</a:t>
            </a:r>
          </a:p>
        </p:txBody>
      </p:sp>
      <p:sp>
        <p:nvSpPr>
          <p:cNvPr id="5" name="文本框 4">
            <a:extLst>
              <a:ext uri="{FF2B5EF4-FFF2-40B4-BE49-F238E27FC236}">
                <a16:creationId xmlns:a16="http://schemas.microsoft.com/office/drawing/2014/main" id="{7FA21267-6F02-43C6-A82A-EED99EFF927D}"/>
              </a:ext>
            </a:extLst>
          </p:cNvPr>
          <p:cNvSpPr txBox="1"/>
          <p:nvPr/>
        </p:nvSpPr>
        <p:spPr>
          <a:xfrm>
            <a:off x="1127141" y="1159933"/>
            <a:ext cx="9938023" cy="1323439"/>
          </a:xfrm>
          <a:prstGeom prst="rect">
            <a:avLst/>
          </a:prstGeom>
          <a:noFill/>
        </p:spPr>
        <p:txBody>
          <a:bodyPr wrap="square" rtlCol="0">
            <a:spAutoFit/>
          </a:bodyPr>
          <a:lstStyle/>
          <a:p>
            <a:r>
              <a:rPr lang="zh-CN" altLang="en-US" sz="1600" b="1" dirty="0"/>
              <a:t>        综合网络数据项目</a:t>
            </a:r>
            <a:r>
              <a:rPr lang="zh-CN" altLang="en-US" sz="1600" dirty="0"/>
              <a:t>数据来源于数据来源于</a:t>
            </a:r>
            <a:r>
              <a:rPr lang="en-US" altLang="zh-CN" sz="1600" dirty="0"/>
              <a:t>Kaggle</a:t>
            </a:r>
            <a:r>
              <a:rPr lang="zh-CN" altLang="en-US" sz="1600" dirty="0"/>
              <a:t>数据科学竞赛平台（</a:t>
            </a:r>
            <a:r>
              <a:rPr lang="en-US" altLang="zh-CN" sz="1600" dirty="0">
                <a:hlinkClick r:id="rId2"/>
              </a:rPr>
              <a:t> https://www.kaggle.com/ </a:t>
            </a:r>
            <a:r>
              <a:rPr lang="zh-CN" altLang="en-US" sz="1600" dirty="0"/>
              <a:t>）所提供的音乐相关数据 。其项目背景为统计当前航班价格情况，供给客户最直观的数据信息，以便决策支持。</a:t>
            </a:r>
            <a:endParaRPr lang="en-US" altLang="zh-CN" sz="1600" dirty="0"/>
          </a:p>
          <a:p>
            <a:endParaRPr lang="en-US" altLang="zh-CN" sz="1600" dirty="0"/>
          </a:p>
          <a:p>
            <a:r>
              <a:rPr lang="zh-CN" altLang="en-US" sz="1600" dirty="0"/>
              <a:t>        本项目中主要锻炼学生们可以使用</a:t>
            </a:r>
            <a:r>
              <a:rPr lang="zh-CN" altLang="en-US" sz="1600" dirty="0">
                <a:solidFill>
                  <a:srgbClr val="FF0000"/>
                </a:solidFill>
              </a:rPr>
              <a:t>爬虫框架</a:t>
            </a:r>
            <a:r>
              <a:rPr lang="zh-CN" altLang="en-US" sz="1600" dirty="0"/>
              <a:t>，进行</a:t>
            </a:r>
            <a:r>
              <a:rPr lang="zh-CN" altLang="en-US" sz="1600" dirty="0">
                <a:solidFill>
                  <a:srgbClr val="FF0000"/>
                </a:solidFill>
              </a:rPr>
              <a:t>遍历爬取分页网络</a:t>
            </a:r>
            <a:r>
              <a:rPr lang="zh-CN" altLang="en-US" sz="1600" dirty="0"/>
              <a:t>数据并将其定义</a:t>
            </a:r>
            <a:r>
              <a:rPr lang="zh-CN" altLang="en-US" sz="1600" dirty="0">
                <a:solidFill>
                  <a:srgbClr val="FF0000"/>
                </a:solidFill>
              </a:rPr>
              <a:t>多种指定类型</a:t>
            </a:r>
            <a:r>
              <a:rPr lang="zh-CN" altLang="en-US" sz="1600" dirty="0"/>
              <a:t>数据文件</a:t>
            </a:r>
            <a:r>
              <a:rPr lang="zh-CN" altLang="en-US" sz="1600" dirty="0">
                <a:solidFill>
                  <a:srgbClr val="FF0000"/>
                </a:solidFill>
              </a:rPr>
              <a:t>保存到</a:t>
            </a:r>
            <a:r>
              <a:rPr lang="en-US" altLang="zh-CN" sz="1600" dirty="0">
                <a:solidFill>
                  <a:srgbClr val="FF0000"/>
                </a:solidFill>
              </a:rPr>
              <a:t>Hive</a:t>
            </a:r>
            <a:r>
              <a:rPr lang="zh-CN" altLang="en-US" sz="1600" dirty="0">
                <a:solidFill>
                  <a:srgbClr val="FF0000"/>
                </a:solidFill>
              </a:rPr>
              <a:t>中</a:t>
            </a:r>
            <a:r>
              <a:rPr lang="zh-CN" altLang="en-US" sz="1600" dirty="0"/>
              <a:t>。</a:t>
            </a:r>
            <a:endParaRPr lang="en-US" altLang="zh-CN" sz="1600" dirty="0"/>
          </a:p>
        </p:txBody>
      </p:sp>
      <p:sp>
        <p:nvSpPr>
          <p:cNvPr id="17" name="文本框 16">
            <a:extLst>
              <a:ext uri="{FF2B5EF4-FFF2-40B4-BE49-F238E27FC236}">
                <a16:creationId xmlns:a16="http://schemas.microsoft.com/office/drawing/2014/main" id="{7A30F40E-97A7-4F90-95DA-7148170AAAAC}"/>
              </a:ext>
            </a:extLst>
          </p:cNvPr>
          <p:cNvSpPr txBox="1"/>
          <p:nvPr/>
        </p:nvSpPr>
        <p:spPr>
          <a:xfrm>
            <a:off x="8610633" y="5849768"/>
            <a:ext cx="1569660" cy="369332"/>
          </a:xfrm>
          <a:prstGeom prst="rect">
            <a:avLst/>
          </a:prstGeom>
          <a:noFill/>
        </p:spPr>
        <p:txBody>
          <a:bodyPr wrap="none" rtlCol="0">
            <a:spAutoFit/>
          </a:bodyPr>
          <a:lstStyle/>
          <a:p>
            <a:r>
              <a:rPr lang="zh-CN" altLang="en-US" dirty="0"/>
              <a:t>完整项目结果</a:t>
            </a:r>
          </a:p>
        </p:txBody>
      </p:sp>
      <p:sp>
        <p:nvSpPr>
          <p:cNvPr id="23" name="文本框 22">
            <a:extLst>
              <a:ext uri="{FF2B5EF4-FFF2-40B4-BE49-F238E27FC236}">
                <a16:creationId xmlns:a16="http://schemas.microsoft.com/office/drawing/2014/main" id="{807B0434-22CE-4B99-A5CA-A5F77E45D002}"/>
              </a:ext>
            </a:extLst>
          </p:cNvPr>
          <p:cNvSpPr txBox="1"/>
          <p:nvPr/>
        </p:nvSpPr>
        <p:spPr>
          <a:xfrm>
            <a:off x="2473373" y="5854154"/>
            <a:ext cx="1107996" cy="369332"/>
          </a:xfrm>
          <a:prstGeom prst="rect">
            <a:avLst/>
          </a:prstGeom>
          <a:noFill/>
        </p:spPr>
        <p:txBody>
          <a:bodyPr wrap="none" rtlCol="0">
            <a:spAutoFit/>
          </a:bodyPr>
          <a:lstStyle/>
          <a:p>
            <a:r>
              <a:rPr lang="zh-CN" altLang="en-US" dirty="0"/>
              <a:t>项目出处</a:t>
            </a:r>
          </a:p>
        </p:txBody>
      </p:sp>
      <p:pic>
        <p:nvPicPr>
          <p:cNvPr id="9" name="图片 8">
            <a:extLst>
              <a:ext uri="{FF2B5EF4-FFF2-40B4-BE49-F238E27FC236}">
                <a16:creationId xmlns:a16="http://schemas.microsoft.com/office/drawing/2014/main" id="{8F81C711-257B-4800-9D5E-07F7D94AFC74}"/>
              </a:ext>
            </a:extLst>
          </p:cNvPr>
          <p:cNvPicPr>
            <a:picLocks noChangeAspect="1"/>
          </p:cNvPicPr>
          <p:nvPr/>
        </p:nvPicPr>
        <p:blipFill>
          <a:blip r:embed="rId3"/>
          <a:stretch>
            <a:fillRect/>
          </a:stretch>
        </p:blipFill>
        <p:spPr>
          <a:xfrm>
            <a:off x="735623" y="3077307"/>
            <a:ext cx="4553967" cy="2466732"/>
          </a:xfrm>
          <a:prstGeom prst="rect">
            <a:avLst/>
          </a:prstGeom>
          <a:effectLst>
            <a:outerShdw blurRad="50800" dist="38100" dir="2700000" algn="tl" rotWithShape="0">
              <a:prstClr val="black">
                <a:alpha val="40000"/>
              </a:prstClr>
            </a:outerShdw>
          </a:effectLst>
        </p:spPr>
      </p:pic>
      <p:pic>
        <p:nvPicPr>
          <p:cNvPr id="1026" name="Picture 2" descr="https://timgsa.baidu.com/timg?image&amp;quality=80&amp;size=b9999_10000&amp;sec=1596517771794&amp;di=240e9b6ddb05401e8905ab3c844f17fe&amp;imgtype=0&amp;src=http%3A%2F%2Fb.hiphotos.baidu.com%2Fexp%2Fw%3D500%2Fsign%3D01227aa801f79052ef1f473e3cf2d738%2F5243fbf2b211931391f8f60b6d380cd790238dd5.jpg">
            <a:extLst>
              <a:ext uri="{FF2B5EF4-FFF2-40B4-BE49-F238E27FC236}">
                <a16:creationId xmlns:a16="http://schemas.microsoft.com/office/drawing/2014/main" id="{B1446F57-F48F-4750-A21A-D2C76723E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952" y="3077307"/>
            <a:ext cx="4314425" cy="2466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36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83000" b="-305000"/>
          </a:stretch>
        </a:blipFill>
        <a:effectLst/>
      </p:bgPr>
    </p:bg>
    <p:spTree>
      <p:nvGrpSpPr>
        <p:cNvPr id="1" name=""/>
        <p:cNvGrpSpPr/>
        <p:nvPr/>
      </p:nvGrpSpPr>
      <p:grpSpPr>
        <a:xfrm>
          <a:off x="0" y="0"/>
          <a:ext cx="0" cy="0"/>
          <a:chOff x="0" y="0"/>
          <a:chExt cx="0" cy="0"/>
        </a:xfrm>
      </p:grpSpPr>
      <p:cxnSp>
        <p:nvCxnSpPr>
          <p:cNvPr id="10" name="更多模板下载地址：http://chn.docer.com/works?userid=25553551                        _3"/>
          <p:cNvCxnSpPr/>
          <p:nvPr/>
        </p:nvCxnSpPr>
        <p:spPr>
          <a:xfrm>
            <a:off x="3522107" y="3986560"/>
            <a:ext cx="4607983" cy="0"/>
          </a:xfrm>
          <a:prstGeom prst="line">
            <a:avLst/>
          </a:prstGeom>
          <a:ln w="76200">
            <a:solidFill>
              <a:srgbClr val="0557A7"/>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24788" y="2290105"/>
            <a:ext cx="9402619" cy="1446550"/>
          </a:xfrm>
          <a:prstGeom prst="rect">
            <a:avLst/>
          </a:prstGeom>
          <a:noFill/>
        </p:spPr>
        <p:txBody>
          <a:bodyPr wrap="square">
            <a:spAutoFit/>
          </a:bodyPr>
          <a:lstStyle/>
          <a:p>
            <a:pPr algn="ctr">
              <a:defRPr/>
            </a:pPr>
            <a:r>
              <a:rPr kumimoji="1" lang="zh-CN" altLang="en-US" sz="4400" b="1" kern="0" dirty="0">
                <a:solidFill>
                  <a:srgbClr val="004DA1"/>
                </a:solidFill>
                <a:latin typeface="Microsoft YaHei" charset="-122"/>
                <a:ea typeface="Microsoft YaHei" charset="-122"/>
              </a:rPr>
              <a:t>项目一</a:t>
            </a:r>
            <a:endParaRPr kumimoji="1" lang="en-US" altLang="zh-CN" sz="4400" b="1" kern="0" dirty="0">
              <a:solidFill>
                <a:srgbClr val="004DA1"/>
              </a:solidFill>
              <a:latin typeface="Microsoft YaHei" charset="-122"/>
              <a:ea typeface="Microsoft YaHei" charset="-122"/>
            </a:endParaRPr>
          </a:p>
          <a:p>
            <a:pPr algn="ctr">
              <a:defRPr/>
            </a:pPr>
            <a:r>
              <a:rPr kumimoji="1" lang="zh-CN" altLang="en-US" sz="4400" b="1" kern="0" dirty="0">
                <a:solidFill>
                  <a:srgbClr val="004DA1"/>
                </a:solidFill>
                <a:latin typeface="Microsoft YaHei" charset="-122"/>
                <a:ea typeface="Microsoft YaHei" charset="-122"/>
              </a:rPr>
              <a:t>赛事网络数据采集</a:t>
            </a:r>
            <a:endParaRPr kumimoji="1" lang="en-US" altLang="zh-CN" sz="4400" b="1" kern="0" dirty="0">
              <a:solidFill>
                <a:srgbClr val="004DA1"/>
              </a:solidFill>
              <a:latin typeface="Microsoft YaHei" charset="-122"/>
              <a:ea typeface="Microsoft YaHei" charset="-122"/>
            </a:endParaRPr>
          </a:p>
        </p:txBody>
      </p:sp>
    </p:spTree>
    <p:extLst>
      <p:ext uri="{BB962C8B-B14F-4D97-AF65-F5344CB8AC3E}">
        <p14:creationId xmlns:p14="http://schemas.microsoft.com/office/powerpoint/2010/main" val="3770205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8BD154-E97B-4954-A8CF-E67284A4E9D4}"/>
              </a:ext>
            </a:extLst>
          </p:cNvPr>
          <p:cNvSpPr/>
          <p:nvPr/>
        </p:nvSpPr>
        <p:spPr>
          <a:xfrm>
            <a:off x="1123137" y="223038"/>
            <a:ext cx="2654894"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项目六：项目要求</a:t>
            </a:r>
          </a:p>
        </p:txBody>
      </p:sp>
      <p:sp>
        <p:nvSpPr>
          <p:cNvPr id="4" name="矩形 3">
            <a:extLst>
              <a:ext uri="{FF2B5EF4-FFF2-40B4-BE49-F238E27FC236}">
                <a16:creationId xmlns:a16="http://schemas.microsoft.com/office/drawing/2014/main" id="{A78F023C-96D7-4E39-8F6B-EF92829244BE}"/>
              </a:ext>
            </a:extLst>
          </p:cNvPr>
          <p:cNvSpPr/>
          <p:nvPr/>
        </p:nvSpPr>
        <p:spPr>
          <a:xfrm>
            <a:off x="1127144" y="1009548"/>
            <a:ext cx="10150455" cy="2308324"/>
          </a:xfrm>
          <a:prstGeom prst="rect">
            <a:avLst/>
          </a:prstGeom>
        </p:spPr>
        <p:txBody>
          <a:bodyPr wrap="square">
            <a:spAutoFit/>
          </a:bodyPr>
          <a:lstStyle/>
          <a:p>
            <a:r>
              <a:rPr lang="zh-CN" altLang="en-US" dirty="0"/>
              <a:t> </a:t>
            </a:r>
            <a:r>
              <a:rPr lang="en-US" altLang="zh-CN" dirty="0"/>
              <a:t>1</a:t>
            </a:r>
            <a:r>
              <a:rPr lang="zh-CN" altLang="en-US" dirty="0"/>
              <a:t>、因为我们不了解数据存放位置，我们无法进行数据爬取，所以我们需要具备查看网页数据结构的能力，可以获取到数据的相关信息；</a:t>
            </a:r>
            <a:endParaRPr lang="en-US" altLang="zh-CN" dirty="0"/>
          </a:p>
          <a:p>
            <a:endParaRPr lang="en-US" altLang="zh-CN" dirty="0"/>
          </a:p>
          <a:p>
            <a:r>
              <a:rPr lang="en-US" altLang="zh-CN" dirty="0"/>
              <a:t>2</a:t>
            </a:r>
            <a:r>
              <a:rPr lang="zh-CN" altLang="en-US" dirty="0"/>
              <a:t>、因为我们获取到数据的相关信息后，我们需要对综合网页进行获取数据，采用遍历爬取分页数据；</a:t>
            </a:r>
            <a:endParaRPr lang="en-US" altLang="zh-CN" dirty="0"/>
          </a:p>
          <a:p>
            <a:endParaRPr lang="en-US" altLang="zh-CN" dirty="0"/>
          </a:p>
          <a:p>
            <a:r>
              <a:rPr lang="en-US" altLang="zh-CN" dirty="0"/>
              <a:t>3</a:t>
            </a:r>
            <a:r>
              <a:rPr lang="zh-CN" altLang="en-US" dirty="0"/>
              <a:t>、为方便后续处理，使用</a:t>
            </a:r>
            <a:r>
              <a:rPr lang="en-US" altLang="zh-CN" dirty="0"/>
              <a:t>Hive</a:t>
            </a:r>
            <a:r>
              <a:rPr lang="zh-CN" altLang="en-US" dirty="0"/>
              <a:t>进行保存数据；</a:t>
            </a:r>
            <a:endParaRPr lang="en-US" altLang="zh-CN" dirty="0"/>
          </a:p>
          <a:p>
            <a:endParaRPr lang="en-US" altLang="zh-CN" dirty="0"/>
          </a:p>
          <a:p>
            <a:r>
              <a:rPr lang="en-US" altLang="zh-CN" dirty="0"/>
              <a:t>4</a:t>
            </a:r>
            <a:r>
              <a:rPr lang="zh-CN" altLang="en-US" dirty="0"/>
              <a:t>、检查系统中的资源是否能满足作业对资源的需求，所以我们需要具备可以进行作业调度的能力。</a:t>
            </a:r>
          </a:p>
        </p:txBody>
      </p:sp>
      <p:sp>
        <p:nvSpPr>
          <p:cNvPr id="13" name="文本框 12">
            <a:extLst>
              <a:ext uri="{FF2B5EF4-FFF2-40B4-BE49-F238E27FC236}">
                <a16:creationId xmlns:a16="http://schemas.microsoft.com/office/drawing/2014/main" id="{2600F46F-4394-49C1-9ECD-687FE59003A5}"/>
              </a:ext>
            </a:extLst>
          </p:cNvPr>
          <p:cNvSpPr txBox="1"/>
          <p:nvPr/>
        </p:nvSpPr>
        <p:spPr>
          <a:xfrm>
            <a:off x="1317892" y="5511417"/>
            <a:ext cx="1107996" cy="369332"/>
          </a:xfrm>
          <a:prstGeom prst="rect">
            <a:avLst/>
          </a:prstGeom>
          <a:noFill/>
        </p:spPr>
        <p:txBody>
          <a:bodyPr wrap="none" rtlCol="0">
            <a:spAutoFit/>
          </a:bodyPr>
          <a:lstStyle/>
          <a:p>
            <a:r>
              <a:rPr lang="zh-CN" altLang="en-US" dirty="0"/>
              <a:t>网页结构</a:t>
            </a:r>
          </a:p>
        </p:txBody>
      </p:sp>
      <p:sp>
        <p:nvSpPr>
          <p:cNvPr id="14" name="文本框 13">
            <a:extLst>
              <a:ext uri="{FF2B5EF4-FFF2-40B4-BE49-F238E27FC236}">
                <a16:creationId xmlns:a16="http://schemas.microsoft.com/office/drawing/2014/main" id="{3EA369F9-5D70-400E-9C3D-143EC26D9543}"/>
              </a:ext>
            </a:extLst>
          </p:cNvPr>
          <p:cNvSpPr txBox="1"/>
          <p:nvPr/>
        </p:nvSpPr>
        <p:spPr>
          <a:xfrm>
            <a:off x="4045650" y="5511417"/>
            <a:ext cx="1107996" cy="369332"/>
          </a:xfrm>
          <a:prstGeom prst="rect">
            <a:avLst/>
          </a:prstGeom>
          <a:noFill/>
        </p:spPr>
        <p:txBody>
          <a:bodyPr wrap="none" rtlCol="0">
            <a:spAutoFit/>
          </a:bodyPr>
          <a:lstStyle/>
          <a:p>
            <a:r>
              <a:rPr lang="zh-CN" altLang="en-US" dirty="0"/>
              <a:t>脚本编写</a:t>
            </a:r>
          </a:p>
        </p:txBody>
      </p:sp>
      <p:sp>
        <p:nvSpPr>
          <p:cNvPr id="15" name="文本框 14">
            <a:extLst>
              <a:ext uri="{FF2B5EF4-FFF2-40B4-BE49-F238E27FC236}">
                <a16:creationId xmlns:a16="http://schemas.microsoft.com/office/drawing/2014/main" id="{85A64DFB-178D-42D6-9885-9C83916FE22B}"/>
              </a:ext>
            </a:extLst>
          </p:cNvPr>
          <p:cNvSpPr txBox="1"/>
          <p:nvPr/>
        </p:nvSpPr>
        <p:spPr>
          <a:xfrm>
            <a:off x="6960045" y="5511417"/>
            <a:ext cx="1107996" cy="369332"/>
          </a:xfrm>
          <a:prstGeom prst="rect">
            <a:avLst/>
          </a:prstGeom>
          <a:noFill/>
        </p:spPr>
        <p:txBody>
          <a:bodyPr wrap="none" rtlCol="0">
            <a:spAutoFit/>
          </a:bodyPr>
          <a:lstStyle/>
          <a:p>
            <a:r>
              <a:rPr lang="zh-CN" altLang="en-US" dirty="0"/>
              <a:t>存储方式</a:t>
            </a:r>
          </a:p>
        </p:txBody>
      </p:sp>
      <p:sp>
        <p:nvSpPr>
          <p:cNvPr id="16" name="文本框 15">
            <a:extLst>
              <a:ext uri="{FF2B5EF4-FFF2-40B4-BE49-F238E27FC236}">
                <a16:creationId xmlns:a16="http://schemas.microsoft.com/office/drawing/2014/main" id="{4E2FFCE3-F11F-4881-8467-593A20EB1113}"/>
              </a:ext>
            </a:extLst>
          </p:cNvPr>
          <p:cNvSpPr txBox="1"/>
          <p:nvPr/>
        </p:nvSpPr>
        <p:spPr>
          <a:xfrm>
            <a:off x="9488662" y="5511417"/>
            <a:ext cx="1107996" cy="369332"/>
          </a:xfrm>
          <a:prstGeom prst="rect">
            <a:avLst/>
          </a:prstGeom>
          <a:noFill/>
        </p:spPr>
        <p:txBody>
          <a:bodyPr wrap="none" rtlCol="0">
            <a:spAutoFit/>
          </a:bodyPr>
          <a:lstStyle/>
          <a:p>
            <a:r>
              <a:rPr lang="zh-CN" altLang="en-US" dirty="0"/>
              <a:t>作业调度</a:t>
            </a:r>
          </a:p>
        </p:txBody>
      </p:sp>
      <p:pic>
        <p:nvPicPr>
          <p:cNvPr id="17" name="图片 16">
            <a:extLst>
              <a:ext uri="{FF2B5EF4-FFF2-40B4-BE49-F238E27FC236}">
                <a16:creationId xmlns:a16="http://schemas.microsoft.com/office/drawing/2014/main" id="{7A2B7F36-0301-49C0-A66E-4F7F76871CB8}"/>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058146" y="3919716"/>
            <a:ext cx="2219453" cy="1356513"/>
          </a:xfrm>
          <a:prstGeom prst="rect">
            <a:avLst/>
          </a:prstGeom>
          <a:effectLst>
            <a:outerShdw blurRad="50800" dist="38100" dir="2700000" algn="tl" rotWithShape="0">
              <a:prstClr val="black">
                <a:alpha val="40000"/>
              </a:prstClr>
            </a:outerShdw>
          </a:effectLst>
        </p:spPr>
      </p:pic>
      <p:pic>
        <p:nvPicPr>
          <p:cNvPr id="2" name="图片 1">
            <a:extLst>
              <a:ext uri="{FF2B5EF4-FFF2-40B4-BE49-F238E27FC236}">
                <a16:creationId xmlns:a16="http://schemas.microsoft.com/office/drawing/2014/main" id="{101C305A-9266-4669-B649-97B5BAD9AFBC}"/>
              </a:ext>
            </a:extLst>
          </p:cNvPr>
          <p:cNvPicPr>
            <a:picLocks noChangeAspect="1"/>
          </p:cNvPicPr>
          <p:nvPr/>
        </p:nvPicPr>
        <p:blipFill>
          <a:blip r:embed="rId3"/>
          <a:stretch>
            <a:fillRect/>
          </a:stretch>
        </p:blipFill>
        <p:spPr>
          <a:xfrm>
            <a:off x="692204" y="3919716"/>
            <a:ext cx="2361181" cy="1500792"/>
          </a:xfrm>
          <a:prstGeom prst="rect">
            <a:avLst/>
          </a:prstGeom>
        </p:spPr>
      </p:pic>
      <p:pic>
        <p:nvPicPr>
          <p:cNvPr id="8" name="图片 7">
            <a:extLst>
              <a:ext uri="{FF2B5EF4-FFF2-40B4-BE49-F238E27FC236}">
                <a16:creationId xmlns:a16="http://schemas.microsoft.com/office/drawing/2014/main" id="{CDB6F095-E988-4E3E-9BDC-024AD39D57A7}"/>
              </a:ext>
            </a:extLst>
          </p:cNvPr>
          <p:cNvPicPr>
            <a:picLocks noChangeAspect="1"/>
          </p:cNvPicPr>
          <p:nvPr/>
        </p:nvPicPr>
        <p:blipFill>
          <a:blip r:embed="rId4"/>
          <a:stretch>
            <a:fillRect/>
          </a:stretch>
        </p:blipFill>
        <p:spPr>
          <a:xfrm>
            <a:off x="3434259" y="3932244"/>
            <a:ext cx="2257425" cy="1488264"/>
          </a:xfrm>
          <a:prstGeom prst="rect">
            <a:avLst/>
          </a:prstGeom>
        </p:spPr>
      </p:pic>
      <p:pic>
        <p:nvPicPr>
          <p:cNvPr id="10" name="图片 9">
            <a:extLst>
              <a:ext uri="{FF2B5EF4-FFF2-40B4-BE49-F238E27FC236}">
                <a16:creationId xmlns:a16="http://schemas.microsoft.com/office/drawing/2014/main" id="{3165C6C6-C255-4D2A-8AC1-9B57C0E9DEB4}"/>
              </a:ext>
            </a:extLst>
          </p:cNvPr>
          <p:cNvPicPr>
            <a:picLocks noChangeAspect="1"/>
          </p:cNvPicPr>
          <p:nvPr/>
        </p:nvPicPr>
        <p:blipFill>
          <a:blip r:embed="rId5"/>
          <a:stretch>
            <a:fillRect/>
          </a:stretch>
        </p:blipFill>
        <p:spPr>
          <a:xfrm>
            <a:off x="6122374" y="4085604"/>
            <a:ext cx="2447925" cy="1190625"/>
          </a:xfrm>
          <a:prstGeom prst="rect">
            <a:avLst/>
          </a:prstGeom>
        </p:spPr>
      </p:pic>
    </p:spTree>
    <p:extLst>
      <p:ext uri="{BB962C8B-B14F-4D97-AF65-F5344CB8AC3E}">
        <p14:creationId xmlns:p14="http://schemas.microsoft.com/office/powerpoint/2010/main" val="1345979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3138" y="223038"/>
            <a:ext cx="2654894"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项目六：项目资讯</a:t>
            </a:r>
          </a:p>
        </p:txBody>
      </p:sp>
      <p:sp>
        <p:nvSpPr>
          <p:cNvPr id="16" name="文本框 15">
            <a:extLst>
              <a:ext uri="{FF2B5EF4-FFF2-40B4-BE49-F238E27FC236}">
                <a16:creationId xmlns:a16="http://schemas.microsoft.com/office/drawing/2014/main" id="{5AA95B34-DD0D-44EA-B852-46543D96C5E4}"/>
              </a:ext>
            </a:extLst>
          </p:cNvPr>
          <p:cNvSpPr txBox="1"/>
          <p:nvPr/>
        </p:nvSpPr>
        <p:spPr>
          <a:xfrm>
            <a:off x="1579211" y="1280059"/>
            <a:ext cx="9996647" cy="2862322"/>
          </a:xfrm>
          <a:prstGeom prst="rect">
            <a:avLst/>
          </a:prstGeom>
          <a:noFill/>
        </p:spPr>
        <p:txBody>
          <a:bodyPr wrap="none" rtlCol="0">
            <a:spAutoFit/>
          </a:bodyPr>
          <a:lstStyle/>
          <a:p>
            <a:r>
              <a:rPr lang="zh-CN" altLang="en-US" dirty="0"/>
              <a:t>在本项目中我们所需要学习的理论知识如下：</a:t>
            </a:r>
            <a:endParaRPr lang="en-US" altLang="zh-CN" dirty="0"/>
          </a:p>
          <a:p>
            <a:endParaRPr lang="en-US" altLang="zh-CN" dirty="0"/>
          </a:p>
          <a:p>
            <a:pPr lvl="1"/>
            <a:r>
              <a:rPr lang="en-US" altLang="zh-CN" dirty="0"/>
              <a:t>	1</a:t>
            </a:r>
            <a:r>
              <a:rPr lang="zh-CN" altLang="en-US" dirty="0"/>
              <a:t>、</a:t>
            </a:r>
            <a:r>
              <a:rPr lang="en-US" altLang="zh-CN" dirty="0"/>
              <a:t>Java</a:t>
            </a:r>
            <a:r>
              <a:rPr lang="zh-CN" altLang="en-US" dirty="0"/>
              <a:t>爬取详解；</a:t>
            </a:r>
            <a:r>
              <a:rPr lang="en-US" altLang="zh-CN" dirty="0"/>
              <a:t>			2</a:t>
            </a:r>
            <a:r>
              <a:rPr lang="zh-CN" altLang="en-US" dirty="0"/>
              <a:t>、反爬策略；</a:t>
            </a:r>
            <a:endParaRPr lang="en-US" altLang="zh-CN" dirty="0"/>
          </a:p>
          <a:p>
            <a:pPr lvl="1"/>
            <a:endParaRPr lang="en-US" altLang="zh-CN" dirty="0"/>
          </a:p>
          <a:p>
            <a:pPr lvl="1"/>
            <a:r>
              <a:rPr lang="en-US" altLang="zh-CN" dirty="0"/>
              <a:t>	3</a:t>
            </a:r>
            <a:r>
              <a:rPr lang="zh-CN" altLang="en-US" dirty="0"/>
              <a:t>、</a:t>
            </a:r>
            <a:r>
              <a:rPr lang="en-US" altLang="zh-CN" dirty="0" err="1"/>
              <a:t>Pyhive</a:t>
            </a:r>
            <a:r>
              <a:rPr lang="zh-CN" altLang="en-US" dirty="0"/>
              <a:t>语法；</a:t>
            </a:r>
            <a:r>
              <a:rPr lang="en-US" altLang="zh-CN" dirty="0"/>
              <a:t>				4</a:t>
            </a:r>
            <a:r>
              <a:rPr lang="zh-CN" altLang="en-US" dirty="0"/>
              <a:t>、如何连接</a:t>
            </a:r>
            <a:r>
              <a:rPr lang="en-US" altLang="zh-CN" dirty="0"/>
              <a:t>Hive</a:t>
            </a:r>
            <a:r>
              <a:rPr lang="zh-CN" altLang="en-US" dirty="0"/>
              <a:t>；</a:t>
            </a:r>
            <a:endParaRPr lang="en-US" altLang="zh-CN" dirty="0"/>
          </a:p>
          <a:p>
            <a:pPr lvl="1"/>
            <a:r>
              <a:rPr lang="en-US" altLang="zh-CN" dirty="0"/>
              <a:t>	</a:t>
            </a:r>
          </a:p>
          <a:p>
            <a:pPr lvl="1"/>
            <a:r>
              <a:rPr lang="en-US" altLang="zh-CN" dirty="0"/>
              <a:t>	5</a:t>
            </a:r>
            <a:r>
              <a:rPr lang="zh-CN" altLang="en-US" dirty="0"/>
              <a:t>、综合相关知识（如何汇总数据、如何根据多个不同类型的完整网络进行获取数据）；</a:t>
            </a:r>
            <a:endParaRPr lang="en-US" altLang="zh-CN" dirty="0"/>
          </a:p>
          <a:p>
            <a:pPr lvl="1"/>
            <a:r>
              <a:rPr lang="en-US" altLang="zh-CN" dirty="0"/>
              <a:t>	</a:t>
            </a:r>
          </a:p>
          <a:p>
            <a:pPr lvl="1"/>
            <a:r>
              <a:rPr lang="en-US" altLang="zh-CN" dirty="0"/>
              <a:t>	6</a:t>
            </a:r>
            <a:r>
              <a:rPr lang="zh-CN" altLang="en-US" dirty="0"/>
              <a:t>、</a:t>
            </a:r>
            <a:r>
              <a:rPr lang="en-US" altLang="zh-CN" dirty="0"/>
              <a:t>HTTP</a:t>
            </a:r>
            <a:r>
              <a:rPr lang="zh-CN" altLang="en-US" dirty="0"/>
              <a:t>请求包。</a:t>
            </a:r>
            <a:endParaRPr lang="en-US" altLang="zh-CN" dirty="0"/>
          </a:p>
          <a:p>
            <a:pPr lvl="1"/>
            <a:endParaRPr lang="en-US" altLang="zh-CN" dirty="0"/>
          </a:p>
        </p:txBody>
      </p:sp>
      <p:pic>
        <p:nvPicPr>
          <p:cNvPr id="1026" name="Picture 2" descr="https://ss0.bdstatic.com/70cFvHSh_Q1YnxGkpoWK1HF6hhy/it/u=373171394,214356016&amp;fm=26&amp;gp=0.jpg">
            <a:extLst>
              <a:ext uri="{FF2B5EF4-FFF2-40B4-BE49-F238E27FC236}">
                <a16:creationId xmlns:a16="http://schemas.microsoft.com/office/drawing/2014/main" id="{657179F3-25F6-4CFA-BBC1-771F06C17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3810000"/>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338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083862" y="223038"/>
            <a:ext cx="2733441"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项目五：所需处理</a:t>
            </a:r>
          </a:p>
        </p:txBody>
      </p:sp>
      <p:sp>
        <p:nvSpPr>
          <p:cNvPr id="2" name="文本框 1">
            <a:extLst>
              <a:ext uri="{FF2B5EF4-FFF2-40B4-BE49-F238E27FC236}">
                <a16:creationId xmlns:a16="http://schemas.microsoft.com/office/drawing/2014/main" id="{4D7E5BB8-D875-4368-8370-A38A95E6C6C0}"/>
              </a:ext>
            </a:extLst>
          </p:cNvPr>
          <p:cNvSpPr txBox="1"/>
          <p:nvPr/>
        </p:nvSpPr>
        <p:spPr>
          <a:xfrm>
            <a:off x="1355417" y="1136931"/>
            <a:ext cx="9825082" cy="2369880"/>
          </a:xfrm>
          <a:prstGeom prst="rect">
            <a:avLst/>
          </a:prstGeom>
          <a:noFill/>
        </p:spPr>
        <p:txBody>
          <a:bodyPr wrap="square" rtlCol="0">
            <a:spAutoFit/>
          </a:bodyPr>
          <a:lstStyle/>
          <a:p>
            <a:pPr>
              <a:spcBef>
                <a:spcPts val="600"/>
              </a:spcBef>
              <a:spcAft>
                <a:spcPts val="600"/>
              </a:spcAft>
            </a:pPr>
            <a:r>
              <a:rPr lang="zh-CN" altLang="en-US" dirty="0"/>
              <a:t>要将此项目转换为教学项目，需要的条件如下：</a:t>
            </a:r>
            <a:endParaRPr lang="en-US" altLang="zh-CN" dirty="0"/>
          </a:p>
          <a:p>
            <a:pPr lvl="1">
              <a:spcBef>
                <a:spcPts val="600"/>
              </a:spcBef>
              <a:spcAft>
                <a:spcPts val="600"/>
              </a:spcAft>
            </a:pPr>
            <a:r>
              <a:rPr lang="en-US" altLang="zh-CN" dirty="0"/>
              <a:t>1</a:t>
            </a:r>
            <a:r>
              <a:rPr lang="zh-CN" altLang="en-US" dirty="0"/>
              <a:t>、需要能够访问</a:t>
            </a:r>
            <a:r>
              <a:rPr lang="en-US" altLang="zh-CN" dirty="0"/>
              <a:t>Hive</a:t>
            </a:r>
            <a:r>
              <a:rPr lang="zh-CN" altLang="en-US" dirty="0"/>
              <a:t>，并对每个学生的文件</a:t>
            </a:r>
            <a:r>
              <a:rPr lang="en-US" altLang="zh-CN" dirty="0"/>
              <a:t>\</a:t>
            </a:r>
            <a:r>
              <a:rPr lang="zh-CN" altLang="en-US" dirty="0"/>
              <a:t>数据文件做相关的隔离；</a:t>
            </a:r>
            <a:endParaRPr lang="en-US" altLang="zh-CN" dirty="0"/>
          </a:p>
          <a:p>
            <a:pPr lvl="1">
              <a:spcBef>
                <a:spcPts val="600"/>
              </a:spcBef>
              <a:spcAft>
                <a:spcPts val="600"/>
              </a:spcAft>
            </a:pPr>
            <a:r>
              <a:rPr lang="en-US" altLang="zh-CN" dirty="0"/>
              <a:t>2</a:t>
            </a:r>
            <a:r>
              <a:rPr lang="zh-CN" altLang="en-US" dirty="0"/>
              <a:t>、需要待爬取网络在实验平台能够访问得到或做成静态网络并在服务器中启动，以便能够访问目标数据；</a:t>
            </a:r>
            <a:endParaRPr lang="en-US" altLang="zh-CN" dirty="0"/>
          </a:p>
          <a:p>
            <a:pPr lvl="1">
              <a:spcBef>
                <a:spcPts val="600"/>
              </a:spcBef>
              <a:spcAft>
                <a:spcPts val="600"/>
              </a:spcAft>
            </a:pPr>
            <a:r>
              <a:rPr lang="en-US" altLang="zh-CN" dirty="0"/>
              <a:t>3</a:t>
            </a:r>
            <a:r>
              <a:rPr lang="zh-CN" altLang="en-US" dirty="0"/>
              <a:t>、需要制作对应网络供学生爬取。</a:t>
            </a:r>
            <a:endParaRPr lang="en-US" altLang="zh-CN" dirty="0"/>
          </a:p>
          <a:p>
            <a:pPr lvl="1">
              <a:spcBef>
                <a:spcPts val="600"/>
              </a:spcBef>
              <a:spcAft>
                <a:spcPts val="600"/>
              </a:spcAft>
            </a:pPr>
            <a:endParaRPr lang="en-US" altLang="zh-CN" dirty="0"/>
          </a:p>
        </p:txBody>
      </p:sp>
    </p:spTree>
    <p:extLst>
      <p:ext uri="{BB962C8B-B14F-4D97-AF65-F5344CB8AC3E}">
        <p14:creationId xmlns:p14="http://schemas.microsoft.com/office/powerpoint/2010/main" val="1942338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5" name="图片 1"/>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234" y="0"/>
            <a:ext cx="60388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26574" y="0"/>
            <a:ext cx="9861623" cy="6858000"/>
          </a:xfrm>
          <a:prstGeom prst="rect">
            <a:avLst/>
          </a:prstGeom>
          <a:gradFill>
            <a:gsLst>
              <a:gs pos="0">
                <a:srgbClr val="4680A1">
                  <a:alpha val="0"/>
                </a:srgbClr>
              </a:gs>
              <a:gs pos="49000">
                <a:srgbClr val="2B6B9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sz="2400" dirty="0"/>
          </a:p>
        </p:txBody>
      </p:sp>
      <p:sp>
        <p:nvSpPr>
          <p:cNvPr id="6" name="任意多边形 2"/>
          <p:cNvSpPr/>
          <p:nvPr/>
        </p:nvSpPr>
        <p:spPr>
          <a:xfrm>
            <a:off x="4681427" y="0"/>
            <a:ext cx="8432800" cy="6858000"/>
          </a:xfrm>
          <a:custGeom>
            <a:avLst/>
            <a:gdLst>
              <a:gd name="connsiteX0" fmla="*/ 0 w 8432800"/>
              <a:gd name="connsiteY0" fmla="*/ 0 h 6858000"/>
              <a:gd name="connsiteX1" fmla="*/ 8432800 w 8432800"/>
              <a:gd name="connsiteY1" fmla="*/ 0 h 6858000"/>
              <a:gd name="connsiteX2" fmla="*/ 8432800 w 8432800"/>
              <a:gd name="connsiteY2" fmla="*/ 6858000 h 6858000"/>
              <a:gd name="connsiteX3" fmla="*/ 2900672 w 8432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432800" h="6858000">
                <a:moveTo>
                  <a:pt x="0" y="0"/>
                </a:moveTo>
                <a:lnTo>
                  <a:pt x="8432800" y="0"/>
                </a:lnTo>
                <a:lnTo>
                  <a:pt x="8432800" y="6858000"/>
                </a:lnTo>
                <a:lnTo>
                  <a:pt x="2900672" y="6858000"/>
                </a:lnTo>
                <a:close/>
              </a:path>
            </a:pathLst>
          </a:custGeom>
          <a:solidFill>
            <a:srgbClr val="306F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lnSpc>
                <a:spcPct val="150000"/>
              </a:lnSpc>
              <a:defRPr/>
            </a:pPr>
            <a:endParaRPr lang="en-US" dirty="0">
              <a:solidFill>
                <a:srgbClr val="FFFFFF"/>
              </a:solidFill>
              <a:latin typeface="Arial"/>
              <a:ea typeface="微软雅黑"/>
            </a:endParaRPr>
          </a:p>
        </p:txBody>
      </p:sp>
      <p:pic>
        <p:nvPicPr>
          <p:cNvPr id="11" name="图片 10">
            <a:extLst>
              <a:ext uri="{FF2B5EF4-FFF2-40B4-BE49-F238E27FC236}">
                <a16:creationId xmlns:a16="http://schemas.microsoft.com/office/drawing/2014/main" id="{F3010750-83E9-43C0-AD0D-4D34020DF76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63218" y="0"/>
            <a:ext cx="2845540" cy="1176992"/>
          </a:xfrm>
          <a:prstGeom prst="rect">
            <a:avLst/>
          </a:prstGeom>
        </p:spPr>
      </p:pic>
      <p:sp>
        <p:nvSpPr>
          <p:cNvPr id="7" name="文本框 6">
            <a:extLst>
              <a:ext uri="{FF2B5EF4-FFF2-40B4-BE49-F238E27FC236}">
                <a16:creationId xmlns:a16="http://schemas.microsoft.com/office/drawing/2014/main" id="{F00067E0-64CB-48BA-998E-B4929F3B9526}"/>
              </a:ext>
            </a:extLst>
          </p:cNvPr>
          <p:cNvSpPr txBox="1"/>
          <p:nvPr/>
        </p:nvSpPr>
        <p:spPr>
          <a:xfrm>
            <a:off x="3076574" y="1726012"/>
            <a:ext cx="6038851" cy="1107996"/>
          </a:xfrm>
          <a:prstGeom prst="rect">
            <a:avLst/>
          </a:prstGeom>
          <a:noFill/>
        </p:spPr>
        <p:txBody>
          <a:bodyPr wrap="square" rtlCol="0">
            <a:spAutoFit/>
          </a:bodyPr>
          <a:lstStyle/>
          <a:p>
            <a:pPr algn="ctr"/>
            <a:r>
              <a:rPr lang="zh-CN" altLang="en-US" sz="6600" dirty="0">
                <a:solidFill>
                  <a:schemeClr val="bg1"/>
                </a:solidFill>
                <a:latin typeface="Segoe Print" panose="02000600000000000000" pitchFamily="2" charset="0"/>
              </a:rPr>
              <a:t>感谢聆听</a:t>
            </a:r>
            <a:endParaRPr lang="en-US" altLang="zh-CN" sz="2000" dirty="0"/>
          </a:p>
        </p:txBody>
      </p:sp>
      <p:sp>
        <p:nvSpPr>
          <p:cNvPr id="8" name="TextBox 22">
            <a:extLst>
              <a:ext uri="{FF2B5EF4-FFF2-40B4-BE49-F238E27FC236}">
                <a16:creationId xmlns:a16="http://schemas.microsoft.com/office/drawing/2014/main" id="{C7D786DC-6812-4DEE-8F4F-E1302371D434}"/>
              </a:ext>
            </a:extLst>
          </p:cNvPr>
          <p:cNvSpPr txBox="1"/>
          <p:nvPr/>
        </p:nvSpPr>
        <p:spPr>
          <a:xfrm>
            <a:off x="7047346" y="4708783"/>
            <a:ext cx="5144654" cy="662554"/>
          </a:xfrm>
          <a:prstGeom prst="rect">
            <a:avLst/>
          </a:prstGeom>
          <a:noFill/>
        </p:spPr>
        <p:txBody>
          <a:bodyPr wrap="square" rtlCol="0">
            <a:spAutoFit/>
          </a:bodyPr>
          <a:lstStyle/>
          <a:p>
            <a:pPr algn="ctr">
              <a:lnSpc>
                <a:spcPct val="150000"/>
              </a:lnSpc>
            </a:pPr>
            <a:r>
              <a:rPr lang="zh-CN" altLang="en-US" sz="2800" dirty="0">
                <a:solidFill>
                  <a:schemeClr val="bg1"/>
                </a:solidFill>
                <a:latin typeface="微软雅黑" panose="020B0503020204020204" pitchFamily="34" charset="-122"/>
                <a:ea typeface="微软雅黑" panose="020B0503020204020204" pitchFamily="34" charset="-122"/>
              </a:rPr>
              <a:t>大数据产品部</a:t>
            </a:r>
            <a:r>
              <a:rPr lang="en-US" altLang="zh-CN" sz="2800" dirty="0">
                <a:solidFill>
                  <a:schemeClr val="bg1"/>
                </a:solidFill>
                <a:latin typeface="微软雅黑" panose="020B0503020204020204" pitchFamily="34" charset="-122"/>
                <a:ea typeface="微软雅黑" panose="020B0503020204020204" pitchFamily="34" charset="-122"/>
              </a:rPr>
              <a:t>	</a:t>
            </a:r>
            <a:r>
              <a:rPr lang="zh-CN" altLang="en-US" sz="2800" dirty="0">
                <a:solidFill>
                  <a:schemeClr val="bg1"/>
                </a:solidFill>
                <a:latin typeface="微软雅黑" panose="020B0503020204020204" pitchFamily="34" charset="-122"/>
                <a:ea typeface="微软雅黑" panose="020B0503020204020204" pitchFamily="34" charset="-122"/>
              </a:rPr>
              <a:t>教学</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教研组</a:t>
            </a:r>
          </a:p>
        </p:txBody>
      </p:sp>
    </p:spTree>
    <p:extLst>
      <p:ext uri="{BB962C8B-B14F-4D97-AF65-F5344CB8AC3E}">
        <p14:creationId xmlns:p14="http://schemas.microsoft.com/office/powerpoint/2010/main" val="22432191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1"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项目一：项目概要</a:t>
            </a:r>
          </a:p>
        </p:txBody>
      </p:sp>
      <p:sp>
        <p:nvSpPr>
          <p:cNvPr id="5" name="文本框 4">
            <a:extLst>
              <a:ext uri="{FF2B5EF4-FFF2-40B4-BE49-F238E27FC236}">
                <a16:creationId xmlns:a16="http://schemas.microsoft.com/office/drawing/2014/main" id="{7FA21267-6F02-43C6-A82A-EED99EFF927D}"/>
              </a:ext>
            </a:extLst>
          </p:cNvPr>
          <p:cNvSpPr txBox="1"/>
          <p:nvPr/>
        </p:nvSpPr>
        <p:spPr>
          <a:xfrm>
            <a:off x="1127141" y="1159933"/>
            <a:ext cx="9938023" cy="1323439"/>
          </a:xfrm>
          <a:prstGeom prst="rect">
            <a:avLst/>
          </a:prstGeom>
          <a:noFill/>
        </p:spPr>
        <p:txBody>
          <a:bodyPr wrap="square" rtlCol="0">
            <a:spAutoFit/>
          </a:bodyPr>
          <a:lstStyle/>
          <a:p>
            <a:r>
              <a:rPr lang="en-US" altLang="zh-CN" sz="1600" b="1" dirty="0"/>
              <a:t>        </a:t>
            </a:r>
            <a:r>
              <a:rPr lang="zh-CN" altLang="en-US" sz="1600" b="1" dirty="0"/>
              <a:t>篮球网络数据采集项目，</a:t>
            </a:r>
            <a:r>
              <a:rPr lang="zh-CN" altLang="en-US" sz="1600" dirty="0"/>
              <a:t>数据来源于（</a:t>
            </a:r>
            <a:r>
              <a:rPr lang="en-US" altLang="zh-CN" sz="1600" dirty="0"/>
              <a:t> https://china.nba.com/ </a:t>
            </a:r>
            <a:r>
              <a:rPr lang="zh-CN" altLang="en-US" sz="1600" dirty="0"/>
              <a:t>）其中，我们需要进行统计各个球队中球员得分情况，可以统计出命中概率、抢断次数、全场得分等等。</a:t>
            </a:r>
            <a:endParaRPr lang="en-US" altLang="zh-CN" sz="1600" dirty="0"/>
          </a:p>
          <a:p>
            <a:endParaRPr lang="en-US" altLang="zh-CN" sz="1600" dirty="0"/>
          </a:p>
          <a:p>
            <a:r>
              <a:rPr lang="en-US" altLang="zh-CN" sz="1600" dirty="0"/>
              <a:t>        </a:t>
            </a:r>
            <a:r>
              <a:rPr lang="zh-CN" altLang="en-US" sz="1600" dirty="0"/>
              <a:t>本项目中主要锻炼学生们可以编写</a:t>
            </a:r>
            <a:r>
              <a:rPr lang="zh-CN" altLang="en-US" sz="1600" dirty="0">
                <a:solidFill>
                  <a:srgbClr val="FF0000"/>
                </a:solidFill>
              </a:rPr>
              <a:t>原生爬虫脚本</a:t>
            </a:r>
            <a:r>
              <a:rPr lang="zh-CN" altLang="en-US" sz="1600" dirty="0"/>
              <a:t>，进行爬取</a:t>
            </a:r>
            <a:r>
              <a:rPr lang="zh-CN" altLang="en-US" sz="1600" dirty="0">
                <a:solidFill>
                  <a:srgbClr val="FF0000"/>
                </a:solidFill>
              </a:rPr>
              <a:t>单个网页</a:t>
            </a:r>
            <a:r>
              <a:rPr lang="zh-CN" altLang="en-US" sz="1600" dirty="0"/>
              <a:t>数据并将其保存为</a:t>
            </a:r>
            <a:r>
              <a:rPr lang="en-US" altLang="zh-CN" sz="1600" dirty="0">
                <a:solidFill>
                  <a:srgbClr val="FF0000"/>
                </a:solidFill>
              </a:rPr>
              <a:t>txt</a:t>
            </a:r>
            <a:r>
              <a:rPr lang="zh-CN" altLang="en-US" sz="1600" dirty="0">
                <a:solidFill>
                  <a:srgbClr val="FF0000"/>
                </a:solidFill>
              </a:rPr>
              <a:t>格式到本地</a:t>
            </a:r>
            <a:r>
              <a:rPr lang="zh-CN" altLang="en-US" sz="1600" dirty="0"/>
              <a:t>的能力。</a:t>
            </a:r>
            <a:endParaRPr lang="en-US" altLang="zh-CN" sz="1600" dirty="0"/>
          </a:p>
        </p:txBody>
      </p:sp>
      <p:sp>
        <p:nvSpPr>
          <p:cNvPr id="17" name="文本框 16">
            <a:extLst>
              <a:ext uri="{FF2B5EF4-FFF2-40B4-BE49-F238E27FC236}">
                <a16:creationId xmlns:a16="http://schemas.microsoft.com/office/drawing/2014/main" id="{7A30F40E-97A7-4F90-95DA-7148170AAAAC}"/>
              </a:ext>
            </a:extLst>
          </p:cNvPr>
          <p:cNvSpPr txBox="1"/>
          <p:nvPr/>
        </p:nvSpPr>
        <p:spPr>
          <a:xfrm>
            <a:off x="8694568" y="5854154"/>
            <a:ext cx="1569660" cy="369332"/>
          </a:xfrm>
          <a:prstGeom prst="rect">
            <a:avLst/>
          </a:prstGeom>
          <a:noFill/>
        </p:spPr>
        <p:txBody>
          <a:bodyPr wrap="none" rtlCol="0">
            <a:spAutoFit/>
          </a:bodyPr>
          <a:lstStyle/>
          <a:p>
            <a:r>
              <a:rPr lang="zh-CN" altLang="en-US" dirty="0"/>
              <a:t>完整项目结果</a:t>
            </a:r>
          </a:p>
        </p:txBody>
      </p:sp>
      <p:sp>
        <p:nvSpPr>
          <p:cNvPr id="23" name="文本框 22">
            <a:extLst>
              <a:ext uri="{FF2B5EF4-FFF2-40B4-BE49-F238E27FC236}">
                <a16:creationId xmlns:a16="http://schemas.microsoft.com/office/drawing/2014/main" id="{807B0434-22CE-4B99-A5CA-A5F77E45D002}"/>
              </a:ext>
            </a:extLst>
          </p:cNvPr>
          <p:cNvSpPr txBox="1"/>
          <p:nvPr/>
        </p:nvSpPr>
        <p:spPr>
          <a:xfrm>
            <a:off x="2811518" y="5854154"/>
            <a:ext cx="1107996" cy="369332"/>
          </a:xfrm>
          <a:prstGeom prst="rect">
            <a:avLst/>
          </a:prstGeom>
          <a:noFill/>
        </p:spPr>
        <p:txBody>
          <a:bodyPr wrap="none" rtlCol="0">
            <a:spAutoFit/>
          </a:bodyPr>
          <a:lstStyle/>
          <a:p>
            <a:r>
              <a:rPr lang="zh-CN" altLang="en-US" dirty="0"/>
              <a:t>项目出处</a:t>
            </a:r>
          </a:p>
        </p:txBody>
      </p:sp>
      <p:pic>
        <p:nvPicPr>
          <p:cNvPr id="2" name="图片 1">
            <a:extLst>
              <a:ext uri="{FF2B5EF4-FFF2-40B4-BE49-F238E27FC236}">
                <a16:creationId xmlns:a16="http://schemas.microsoft.com/office/drawing/2014/main" id="{31E65557-D8AF-41A9-8B5B-E8C5AA175C40}"/>
              </a:ext>
            </a:extLst>
          </p:cNvPr>
          <p:cNvPicPr>
            <a:picLocks noChangeAspect="1"/>
          </p:cNvPicPr>
          <p:nvPr/>
        </p:nvPicPr>
        <p:blipFill>
          <a:blip r:embed="rId3"/>
          <a:stretch>
            <a:fillRect/>
          </a:stretch>
        </p:blipFill>
        <p:spPr>
          <a:xfrm>
            <a:off x="6943725" y="2713567"/>
            <a:ext cx="4476750" cy="2984500"/>
          </a:xfrm>
          <a:prstGeom prst="rect">
            <a:avLst/>
          </a:prstGeom>
        </p:spPr>
      </p:pic>
      <p:pic>
        <p:nvPicPr>
          <p:cNvPr id="4" name="图片 3">
            <a:extLst>
              <a:ext uri="{FF2B5EF4-FFF2-40B4-BE49-F238E27FC236}">
                <a16:creationId xmlns:a16="http://schemas.microsoft.com/office/drawing/2014/main" id="{7DAF4B1E-B948-4171-A000-8A61EAAD21CB}"/>
              </a:ext>
            </a:extLst>
          </p:cNvPr>
          <p:cNvPicPr>
            <a:picLocks noChangeAspect="1"/>
          </p:cNvPicPr>
          <p:nvPr/>
        </p:nvPicPr>
        <p:blipFill>
          <a:blip r:embed="rId4"/>
          <a:stretch>
            <a:fillRect/>
          </a:stretch>
        </p:blipFill>
        <p:spPr>
          <a:xfrm>
            <a:off x="1127141" y="2713567"/>
            <a:ext cx="4476750" cy="2984500"/>
          </a:xfrm>
          <a:prstGeom prst="rect">
            <a:avLst/>
          </a:prstGeom>
        </p:spPr>
      </p:pic>
    </p:spTree>
    <p:extLst>
      <p:ext uri="{BB962C8B-B14F-4D97-AF65-F5344CB8AC3E}">
        <p14:creationId xmlns:p14="http://schemas.microsoft.com/office/powerpoint/2010/main" val="54773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08BD154-E97B-4954-A8CF-E67284A4E9D4}"/>
              </a:ext>
            </a:extLst>
          </p:cNvPr>
          <p:cNvSpPr/>
          <p:nvPr/>
        </p:nvSpPr>
        <p:spPr>
          <a:xfrm>
            <a:off x="1127150"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项目一：任务要求</a:t>
            </a:r>
          </a:p>
        </p:txBody>
      </p:sp>
      <p:sp>
        <p:nvSpPr>
          <p:cNvPr id="4" name="矩形 3">
            <a:extLst>
              <a:ext uri="{FF2B5EF4-FFF2-40B4-BE49-F238E27FC236}">
                <a16:creationId xmlns:a16="http://schemas.microsoft.com/office/drawing/2014/main" id="{A78F023C-96D7-4E39-8F6B-EF92829244BE}"/>
              </a:ext>
            </a:extLst>
          </p:cNvPr>
          <p:cNvSpPr/>
          <p:nvPr/>
        </p:nvSpPr>
        <p:spPr>
          <a:xfrm>
            <a:off x="1127144" y="1009548"/>
            <a:ext cx="10150455" cy="2308324"/>
          </a:xfrm>
          <a:prstGeom prst="rect">
            <a:avLst/>
          </a:prstGeom>
        </p:spPr>
        <p:txBody>
          <a:bodyPr wrap="square">
            <a:spAutoFit/>
          </a:bodyPr>
          <a:lstStyle/>
          <a:p>
            <a:pPr lvl="1"/>
            <a:r>
              <a:rPr lang="en-US" altLang="zh-CN" dirty="0"/>
              <a:t>1</a:t>
            </a:r>
            <a:r>
              <a:rPr lang="zh-CN" altLang="en-US" dirty="0"/>
              <a:t>、因为我们不了解数据存放位置，我们无法进行数据爬取，所以我们需要具备查看网页数据结构的能力，可以获取到数据的相关信息；</a:t>
            </a:r>
            <a:endParaRPr lang="en-US" altLang="zh-CN" dirty="0"/>
          </a:p>
          <a:p>
            <a:pPr lvl="1"/>
            <a:endParaRPr lang="en-US" altLang="zh-CN" dirty="0"/>
          </a:p>
          <a:p>
            <a:pPr lvl="1"/>
            <a:r>
              <a:rPr lang="en-US" altLang="zh-CN" dirty="0"/>
              <a:t>2</a:t>
            </a:r>
            <a:r>
              <a:rPr lang="zh-CN" altLang="en-US" dirty="0"/>
              <a:t>、因为我们获取到数据的相关信息后，需要编写编写脚本，进行获取数据，所以我们需要具备可以编写原生爬虫脚本的能力；</a:t>
            </a:r>
            <a:endParaRPr lang="en-US" altLang="zh-CN" dirty="0"/>
          </a:p>
          <a:p>
            <a:pPr lvl="1"/>
            <a:endParaRPr lang="en-US" altLang="zh-CN" dirty="0"/>
          </a:p>
          <a:p>
            <a:pPr lvl="1"/>
            <a:r>
              <a:rPr lang="en-US" altLang="zh-CN" dirty="0"/>
              <a:t>3</a:t>
            </a:r>
            <a:r>
              <a:rPr lang="zh-CN" altLang="en-US" dirty="0"/>
              <a:t>、然后我们需要将其结果保存为</a:t>
            </a:r>
            <a:r>
              <a:rPr lang="en-US" altLang="zh-CN" dirty="0"/>
              <a:t>txt</a:t>
            </a:r>
            <a:r>
              <a:rPr lang="zh-CN" altLang="en-US" dirty="0"/>
              <a:t>格式到本地上，所以我们需要具备可以将数据保存到本地的能力。</a:t>
            </a:r>
          </a:p>
        </p:txBody>
      </p:sp>
      <p:pic>
        <p:nvPicPr>
          <p:cNvPr id="2" name="图片 1">
            <a:extLst>
              <a:ext uri="{FF2B5EF4-FFF2-40B4-BE49-F238E27FC236}">
                <a16:creationId xmlns:a16="http://schemas.microsoft.com/office/drawing/2014/main" id="{F9176BF1-5F87-4A87-9659-DD17F2714A48}"/>
              </a:ext>
            </a:extLst>
          </p:cNvPr>
          <p:cNvPicPr>
            <a:picLocks noChangeAspect="1"/>
          </p:cNvPicPr>
          <p:nvPr/>
        </p:nvPicPr>
        <p:blipFill>
          <a:blip r:embed="rId3"/>
          <a:stretch>
            <a:fillRect/>
          </a:stretch>
        </p:blipFill>
        <p:spPr>
          <a:xfrm>
            <a:off x="847724" y="3747968"/>
            <a:ext cx="2533650" cy="1343025"/>
          </a:xfrm>
          <a:prstGeom prst="rect">
            <a:avLst/>
          </a:prstGeom>
        </p:spPr>
      </p:pic>
      <p:sp>
        <p:nvSpPr>
          <p:cNvPr id="11" name="文本框 10">
            <a:extLst>
              <a:ext uri="{FF2B5EF4-FFF2-40B4-BE49-F238E27FC236}">
                <a16:creationId xmlns:a16="http://schemas.microsoft.com/office/drawing/2014/main" id="{6684BA4D-EDBC-41B0-9C79-9EED15948488}"/>
              </a:ext>
            </a:extLst>
          </p:cNvPr>
          <p:cNvSpPr txBox="1"/>
          <p:nvPr/>
        </p:nvSpPr>
        <p:spPr>
          <a:xfrm>
            <a:off x="1428317" y="5479120"/>
            <a:ext cx="1107996" cy="369332"/>
          </a:xfrm>
          <a:prstGeom prst="rect">
            <a:avLst/>
          </a:prstGeom>
          <a:noFill/>
        </p:spPr>
        <p:txBody>
          <a:bodyPr wrap="none" rtlCol="0">
            <a:spAutoFit/>
          </a:bodyPr>
          <a:lstStyle/>
          <a:p>
            <a:r>
              <a:rPr lang="zh-CN" altLang="en-US" dirty="0"/>
              <a:t>网页结构</a:t>
            </a:r>
          </a:p>
        </p:txBody>
      </p:sp>
      <p:pic>
        <p:nvPicPr>
          <p:cNvPr id="7" name="图片 6">
            <a:extLst>
              <a:ext uri="{FF2B5EF4-FFF2-40B4-BE49-F238E27FC236}">
                <a16:creationId xmlns:a16="http://schemas.microsoft.com/office/drawing/2014/main" id="{85C6157F-1AA9-43C6-87C5-BFC8506CBC89}"/>
              </a:ext>
            </a:extLst>
          </p:cNvPr>
          <p:cNvPicPr>
            <a:picLocks noChangeAspect="1"/>
          </p:cNvPicPr>
          <p:nvPr/>
        </p:nvPicPr>
        <p:blipFill>
          <a:blip r:embed="rId4"/>
          <a:stretch>
            <a:fillRect/>
          </a:stretch>
        </p:blipFill>
        <p:spPr>
          <a:xfrm>
            <a:off x="4826208" y="3747968"/>
            <a:ext cx="2533651" cy="1343025"/>
          </a:xfrm>
          <a:prstGeom prst="rect">
            <a:avLst/>
          </a:prstGeom>
        </p:spPr>
      </p:pic>
      <p:sp>
        <p:nvSpPr>
          <p:cNvPr id="13" name="文本框 12">
            <a:extLst>
              <a:ext uri="{FF2B5EF4-FFF2-40B4-BE49-F238E27FC236}">
                <a16:creationId xmlns:a16="http://schemas.microsoft.com/office/drawing/2014/main" id="{D6A9D5F3-C65B-42EA-A980-EC9B13B1506F}"/>
              </a:ext>
            </a:extLst>
          </p:cNvPr>
          <p:cNvSpPr txBox="1"/>
          <p:nvPr/>
        </p:nvSpPr>
        <p:spPr>
          <a:xfrm>
            <a:off x="5450449" y="5479120"/>
            <a:ext cx="1107996" cy="369332"/>
          </a:xfrm>
          <a:prstGeom prst="rect">
            <a:avLst/>
          </a:prstGeom>
          <a:noFill/>
        </p:spPr>
        <p:txBody>
          <a:bodyPr wrap="none" rtlCol="0">
            <a:spAutoFit/>
          </a:bodyPr>
          <a:lstStyle/>
          <a:p>
            <a:r>
              <a:rPr lang="zh-CN" altLang="en-US" dirty="0"/>
              <a:t>脚本编写</a:t>
            </a:r>
          </a:p>
        </p:txBody>
      </p:sp>
      <p:pic>
        <p:nvPicPr>
          <p:cNvPr id="9" name="图片 8">
            <a:extLst>
              <a:ext uri="{FF2B5EF4-FFF2-40B4-BE49-F238E27FC236}">
                <a16:creationId xmlns:a16="http://schemas.microsoft.com/office/drawing/2014/main" id="{B22C2CE0-5B6C-43FF-898F-9B4FB6ECD695}"/>
              </a:ext>
            </a:extLst>
          </p:cNvPr>
          <p:cNvPicPr>
            <a:picLocks noChangeAspect="1"/>
          </p:cNvPicPr>
          <p:nvPr/>
        </p:nvPicPr>
        <p:blipFill>
          <a:blip r:embed="rId5"/>
          <a:stretch>
            <a:fillRect/>
          </a:stretch>
        </p:blipFill>
        <p:spPr>
          <a:xfrm>
            <a:off x="8804693" y="3747968"/>
            <a:ext cx="2472906" cy="1343025"/>
          </a:xfrm>
          <a:prstGeom prst="rect">
            <a:avLst/>
          </a:prstGeom>
        </p:spPr>
      </p:pic>
      <p:sp>
        <p:nvSpPr>
          <p:cNvPr id="14" name="文本框 13">
            <a:extLst>
              <a:ext uri="{FF2B5EF4-FFF2-40B4-BE49-F238E27FC236}">
                <a16:creationId xmlns:a16="http://schemas.microsoft.com/office/drawing/2014/main" id="{1EE8FD52-26A8-46C4-AADF-B62A943278CE}"/>
              </a:ext>
            </a:extLst>
          </p:cNvPr>
          <p:cNvSpPr txBox="1"/>
          <p:nvPr/>
        </p:nvSpPr>
        <p:spPr>
          <a:xfrm>
            <a:off x="9487148" y="5479120"/>
            <a:ext cx="1107996" cy="369332"/>
          </a:xfrm>
          <a:prstGeom prst="rect">
            <a:avLst/>
          </a:prstGeom>
          <a:noFill/>
        </p:spPr>
        <p:txBody>
          <a:bodyPr wrap="none" rtlCol="0">
            <a:spAutoFit/>
          </a:bodyPr>
          <a:lstStyle/>
          <a:p>
            <a:r>
              <a:rPr lang="zh-CN" altLang="en-US" dirty="0"/>
              <a:t>存储方式</a:t>
            </a:r>
          </a:p>
        </p:txBody>
      </p:sp>
    </p:spTree>
    <p:extLst>
      <p:ext uri="{BB962C8B-B14F-4D97-AF65-F5344CB8AC3E}">
        <p14:creationId xmlns:p14="http://schemas.microsoft.com/office/powerpoint/2010/main" val="2596969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6"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项目一：项目资讯</a:t>
            </a:r>
          </a:p>
        </p:txBody>
      </p:sp>
      <p:sp>
        <p:nvSpPr>
          <p:cNvPr id="16" name="文本框 15">
            <a:extLst>
              <a:ext uri="{FF2B5EF4-FFF2-40B4-BE49-F238E27FC236}">
                <a16:creationId xmlns:a16="http://schemas.microsoft.com/office/drawing/2014/main" id="{5AA95B34-DD0D-44EA-B852-46543D96C5E4}"/>
              </a:ext>
            </a:extLst>
          </p:cNvPr>
          <p:cNvSpPr txBox="1"/>
          <p:nvPr/>
        </p:nvSpPr>
        <p:spPr>
          <a:xfrm>
            <a:off x="1579211" y="1280059"/>
            <a:ext cx="8380820" cy="2031325"/>
          </a:xfrm>
          <a:prstGeom prst="rect">
            <a:avLst/>
          </a:prstGeom>
          <a:noFill/>
        </p:spPr>
        <p:txBody>
          <a:bodyPr wrap="none" rtlCol="0">
            <a:spAutoFit/>
          </a:bodyPr>
          <a:lstStyle/>
          <a:p>
            <a:r>
              <a:rPr lang="zh-CN" altLang="en-US" dirty="0"/>
              <a:t>在本项目中我们所需要学习的理论知识如下：</a:t>
            </a:r>
            <a:endParaRPr lang="en-US" altLang="zh-CN" dirty="0"/>
          </a:p>
          <a:p>
            <a:endParaRPr lang="en-US" altLang="zh-CN" dirty="0"/>
          </a:p>
          <a:p>
            <a:pPr lvl="1"/>
            <a:r>
              <a:rPr lang="en-US" altLang="zh-CN" dirty="0"/>
              <a:t>	1</a:t>
            </a:r>
            <a:r>
              <a:rPr lang="zh-CN" altLang="en-US" dirty="0"/>
              <a:t>、网络爬虫概念；</a:t>
            </a:r>
            <a:r>
              <a:rPr lang="en-US" altLang="zh-CN" dirty="0"/>
              <a:t>			2</a:t>
            </a:r>
            <a:r>
              <a:rPr lang="zh-CN" altLang="en-US" dirty="0"/>
              <a:t>、爬虫的分类；</a:t>
            </a:r>
            <a:endParaRPr lang="en-US" altLang="zh-CN" dirty="0"/>
          </a:p>
          <a:p>
            <a:pPr lvl="1"/>
            <a:endParaRPr lang="en-US" altLang="zh-CN" dirty="0"/>
          </a:p>
          <a:p>
            <a:pPr lvl="1"/>
            <a:r>
              <a:rPr lang="en-US" altLang="zh-CN" dirty="0"/>
              <a:t>	3</a:t>
            </a:r>
            <a:r>
              <a:rPr lang="zh-CN" altLang="en-US" dirty="0"/>
              <a:t>、</a:t>
            </a:r>
            <a:r>
              <a:rPr lang="en-US" altLang="zh-CN" dirty="0"/>
              <a:t> HTML</a:t>
            </a:r>
            <a:r>
              <a:rPr lang="zh-CN" altLang="en-US" dirty="0"/>
              <a:t>基本格式；</a:t>
            </a:r>
            <a:r>
              <a:rPr lang="en-US" altLang="zh-CN" dirty="0"/>
              <a:t>			4</a:t>
            </a:r>
            <a:r>
              <a:rPr lang="zh-CN" altLang="en-US" dirty="0"/>
              <a:t>、网络爬虫的工作流程；</a:t>
            </a:r>
            <a:endParaRPr lang="en-US" altLang="zh-CN" dirty="0"/>
          </a:p>
          <a:p>
            <a:pPr lvl="1"/>
            <a:endParaRPr lang="en-US" altLang="zh-CN" dirty="0"/>
          </a:p>
          <a:p>
            <a:pPr lvl="1"/>
            <a:r>
              <a:rPr lang="en-US" altLang="zh-CN" dirty="0"/>
              <a:t>	5</a:t>
            </a:r>
            <a:r>
              <a:rPr lang="zh-CN" altLang="en-US" dirty="0"/>
              <a:t>、网络爬虫策略。</a:t>
            </a:r>
            <a:endParaRPr lang="en-US" altLang="zh-CN" dirty="0"/>
          </a:p>
        </p:txBody>
      </p:sp>
      <p:pic>
        <p:nvPicPr>
          <p:cNvPr id="1026" name="Picture 2" descr="https://ss0.bdstatic.com/70cFvHSh_Q1YnxGkpoWK1HF6hhy/it/u=373171394,214356016&amp;fm=26&amp;gp=0.jpg">
            <a:extLst>
              <a:ext uri="{FF2B5EF4-FFF2-40B4-BE49-F238E27FC236}">
                <a16:creationId xmlns:a16="http://schemas.microsoft.com/office/drawing/2014/main" id="{657179F3-25F6-4CFA-BBC1-771F06C17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75" y="3810000"/>
            <a:ext cx="28575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701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094281" y="223038"/>
            <a:ext cx="2712602"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项目一：所需处理</a:t>
            </a:r>
          </a:p>
        </p:txBody>
      </p:sp>
      <p:sp>
        <p:nvSpPr>
          <p:cNvPr id="2" name="文本框 1">
            <a:extLst>
              <a:ext uri="{FF2B5EF4-FFF2-40B4-BE49-F238E27FC236}">
                <a16:creationId xmlns:a16="http://schemas.microsoft.com/office/drawing/2014/main" id="{4D7E5BB8-D875-4368-8370-A38A95E6C6C0}"/>
              </a:ext>
            </a:extLst>
          </p:cNvPr>
          <p:cNvSpPr txBox="1"/>
          <p:nvPr/>
        </p:nvSpPr>
        <p:spPr>
          <a:xfrm>
            <a:off x="1355417" y="1136931"/>
            <a:ext cx="9825082" cy="1508105"/>
          </a:xfrm>
          <a:prstGeom prst="rect">
            <a:avLst/>
          </a:prstGeom>
          <a:noFill/>
        </p:spPr>
        <p:txBody>
          <a:bodyPr wrap="square" rtlCol="0">
            <a:spAutoFit/>
          </a:bodyPr>
          <a:lstStyle/>
          <a:p>
            <a:pPr>
              <a:spcBef>
                <a:spcPts val="600"/>
              </a:spcBef>
              <a:spcAft>
                <a:spcPts val="600"/>
              </a:spcAft>
            </a:pPr>
            <a:r>
              <a:rPr lang="zh-CN" altLang="en-US" dirty="0"/>
              <a:t>要将此项目转换为教学项目，需要的条件如下：</a:t>
            </a:r>
            <a:endParaRPr lang="en-US" altLang="zh-CN" dirty="0"/>
          </a:p>
          <a:p>
            <a:pPr lvl="1">
              <a:spcBef>
                <a:spcPts val="600"/>
              </a:spcBef>
              <a:spcAft>
                <a:spcPts val="600"/>
              </a:spcAft>
            </a:pPr>
            <a:r>
              <a:rPr lang="en-US" altLang="zh-CN" dirty="0"/>
              <a:t>1</a:t>
            </a:r>
            <a:r>
              <a:rPr lang="zh-CN" altLang="en-US" dirty="0"/>
              <a:t>、需要待爬取网络在实验平台能够访问得到或做成静态网络并在服务器中启动，以便能够访问目标数据；</a:t>
            </a:r>
            <a:endParaRPr lang="en-US" altLang="zh-CN" dirty="0"/>
          </a:p>
          <a:p>
            <a:pPr lvl="1">
              <a:spcBef>
                <a:spcPts val="600"/>
              </a:spcBef>
              <a:spcAft>
                <a:spcPts val="600"/>
              </a:spcAft>
            </a:pPr>
            <a:r>
              <a:rPr lang="en-US" altLang="zh-CN" dirty="0"/>
              <a:t>2</a:t>
            </a:r>
            <a:r>
              <a:rPr lang="zh-CN" altLang="en-US" dirty="0"/>
              <a:t>、需要制作对应网络供学生爬取。</a:t>
            </a:r>
            <a:endParaRPr lang="en-US" altLang="zh-CN" dirty="0"/>
          </a:p>
        </p:txBody>
      </p:sp>
    </p:spTree>
    <p:extLst>
      <p:ext uri="{BB962C8B-B14F-4D97-AF65-F5344CB8AC3E}">
        <p14:creationId xmlns:p14="http://schemas.microsoft.com/office/powerpoint/2010/main" val="124574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t="-63000" b="-63000"/>
          </a:stretch>
        </a:blipFill>
        <a:effectLst/>
      </p:bgPr>
    </p:bg>
    <p:spTree>
      <p:nvGrpSpPr>
        <p:cNvPr id="1" name=""/>
        <p:cNvGrpSpPr/>
        <p:nvPr/>
      </p:nvGrpSpPr>
      <p:grpSpPr>
        <a:xfrm>
          <a:off x="0" y="0"/>
          <a:ext cx="0" cy="0"/>
          <a:chOff x="0" y="0"/>
          <a:chExt cx="0" cy="0"/>
        </a:xfrm>
      </p:grpSpPr>
      <p:cxnSp>
        <p:nvCxnSpPr>
          <p:cNvPr id="10" name="更多模板下载地址：http://chn.docer.com/works?userid=25553551                        _3"/>
          <p:cNvCxnSpPr/>
          <p:nvPr/>
        </p:nvCxnSpPr>
        <p:spPr>
          <a:xfrm>
            <a:off x="3522107" y="3986560"/>
            <a:ext cx="4607983" cy="0"/>
          </a:xfrm>
          <a:prstGeom prst="line">
            <a:avLst/>
          </a:prstGeom>
          <a:ln w="76200">
            <a:solidFill>
              <a:srgbClr val="0557A7"/>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124788" y="2290105"/>
            <a:ext cx="9402619" cy="1446550"/>
          </a:xfrm>
          <a:prstGeom prst="rect">
            <a:avLst/>
          </a:prstGeom>
          <a:noFill/>
        </p:spPr>
        <p:txBody>
          <a:bodyPr wrap="square">
            <a:spAutoFit/>
          </a:bodyPr>
          <a:lstStyle/>
          <a:p>
            <a:pPr algn="ctr">
              <a:defRPr/>
            </a:pPr>
            <a:r>
              <a:rPr kumimoji="1" lang="zh-CN" altLang="en-US" sz="4400" b="1" kern="0" dirty="0">
                <a:solidFill>
                  <a:srgbClr val="004DA1"/>
                </a:solidFill>
                <a:latin typeface="Microsoft YaHei" charset="-122"/>
                <a:ea typeface="Microsoft YaHei" charset="-122"/>
              </a:rPr>
              <a:t>项目二</a:t>
            </a:r>
            <a:endParaRPr kumimoji="1" lang="en-US" altLang="zh-CN" sz="4400" b="1" kern="0" dirty="0">
              <a:solidFill>
                <a:srgbClr val="004DA1"/>
              </a:solidFill>
              <a:latin typeface="Microsoft YaHei" charset="-122"/>
              <a:ea typeface="Microsoft YaHei" charset="-122"/>
            </a:endParaRPr>
          </a:p>
          <a:p>
            <a:pPr algn="ctr">
              <a:defRPr/>
            </a:pPr>
            <a:r>
              <a:rPr kumimoji="1" lang="zh-CN" altLang="en-US" sz="4400" b="1" kern="0" dirty="0">
                <a:solidFill>
                  <a:srgbClr val="004DA1"/>
                </a:solidFill>
                <a:latin typeface="Microsoft YaHei" charset="-122"/>
                <a:ea typeface="Microsoft YaHei" charset="-122"/>
              </a:rPr>
              <a:t>购票网络数据采集</a:t>
            </a:r>
            <a:endParaRPr kumimoji="1" lang="en-US" altLang="zh-CN" sz="4400" b="1" kern="0" dirty="0">
              <a:solidFill>
                <a:srgbClr val="004DA1"/>
              </a:solidFill>
              <a:latin typeface="Microsoft YaHei" charset="-122"/>
              <a:ea typeface="Microsoft YaHei" charset="-122"/>
            </a:endParaRPr>
          </a:p>
        </p:txBody>
      </p:sp>
    </p:spTree>
    <p:extLst>
      <p:ext uri="{BB962C8B-B14F-4D97-AF65-F5344CB8AC3E}">
        <p14:creationId xmlns:p14="http://schemas.microsoft.com/office/powerpoint/2010/main" val="383263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B820C78-B9AC-42AB-9595-525794DAD5A1}"/>
              </a:ext>
            </a:extLst>
          </p:cNvPr>
          <p:cNvSpPr/>
          <p:nvPr/>
        </p:nvSpPr>
        <p:spPr>
          <a:xfrm>
            <a:off x="1127141" y="223038"/>
            <a:ext cx="2646878" cy="461665"/>
          </a:xfrm>
          <a:prstGeom prst="rect">
            <a:avLst/>
          </a:prstGeom>
        </p:spPr>
        <p:txBody>
          <a:bodyPr wrap="none">
            <a:spAutoFit/>
          </a:bodyPr>
          <a:lstStyle/>
          <a:p>
            <a:pPr algn="ctr"/>
            <a:r>
              <a:rPr lang="zh-CN" altLang="en-US" sz="2400" b="1" dirty="0">
                <a:solidFill>
                  <a:schemeClr val="accent1">
                    <a:lumMod val="75000"/>
                  </a:schemeClr>
                </a:solidFill>
                <a:ea typeface="思源黑体 Bold" panose="020B0800000000000000" pitchFamily="34" charset="-122"/>
                <a:cs typeface="+mn-ea"/>
              </a:rPr>
              <a:t>项目二：项目概要</a:t>
            </a:r>
          </a:p>
        </p:txBody>
      </p:sp>
      <p:sp>
        <p:nvSpPr>
          <p:cNvPr id="5" name="文本框 4">
            <a:extLst>
              <a:ext uri="{FF2B5EF4-FFF2-40B4-BE49-F238E27FC236}">
                <a16:creationId xmlns:a16="http://schemas.microsoft.com/office/drawing/2014/main" id="{7FA21267-6F02-43C6-A82A-EED99EFF927D}"/>
              </a:ext>
            </a:extLst>
          </p:cNvPr>
          <p:cNvSpPr txBox="1"/>
          <p:nvPr/>
        </p:nvSpPr>
        <p:spPr>
          <a:xfrm>
            <a:off x="1127141" y="1159933"/>
            <a:ext cx="9938023" cy="1323439"/>
          </a:xfrm>
          <a:prstGeom prst="rect">
            <a:avLst/>
          </a:prstGeom>
          <a:noFill/>
        </p:spPr>
        <p:txBody>
          <a:bodyPr wrap="square" rtlCol="0">
            <a:spAutoFit/>
          </a:bodyPr>
          <a:lstStyle/>
          <a:p>
            <a:r>
              <a:rPr lang="zh-CN" altLang="en-US" sz="1600" b="1" dirty="0"/>
              <a:t>        购票网络数据采集项目</a:t>
            </a:r>
            <a:r>
              <a:rPr lang="zh-CN" altLang="en-US" sz="1600" dirty="0"/>
              <a:t>数据来源于</a:t>
            </a:r>
            <a:r>
              <a:rPr lang="en-US" altLang="zh-CN" sz="1600" dirty="0"/>
              <a:t>Kaggle</a:t>
            </a:r>
            <a:r>
              <a:rPr lang="zh-CN" altLang="en-US" sz="1600" dirty="0"/>
              <a:t>数据科学竞赛平台（</a:t>
            </a:r>
            <a:r>
              <a:rPr lang="en-US" altLang="zh-CN" sz="1600" dirty="0">
                <a:hlinkClick r:id="rId2"/>
              </a:rPr>
              <a:t> https://www.kaggle.com/ </a:t>
            </a:r>
            <a:r>
              <a:rPr lang="zh-CN" altLang="en-US" sz="1600" dirty="0"/>
              <a:t>）所提供的票务数据，可以用来统计售票数量、哪些景点最受人们欢迎、每个景区的票价以及其他相关信息。</a:t>
            </a:r>
            <a:endParaRPr lang="en-US" altLang="zh-CN" sz="1600" dirty="0"/>
          </a:p>
          <a:p>
            <a:endParaRPr lang="en-US" altLang="zh-CN" sz="1600" dirty="0"/>
          </a:p>
          <a:p>
            <a:r>
              <a:rPr lang="zh-CN" altLang="en-US" sz="1600" dirty="0"/>
              <a:t>        本项目中主要锻炼学生们可以编写</a:t>
            </a:r>
            <a:r>
              <a:rPr lang="zh-CN" altLang="en-US" sz="1600" dirty="0">
                <a:solidFill>
                  <a:srgbClr val="FF0000"/>
                </a:solidFill>
              </a:rPr>
              <a:t>原生爬虫脚本</a:t>
            </a:r>
            <a:r>
              <a:rPr lang="zh-CN" altLang="en-US" sz="1600" dirty="0"/>
              <a:t>，进行爬取</a:t>
            </a:r>
            <a:r>
              <a:rPr lang="zh-CN" altLang="en-US" sz="1600" dirty="0">
                <a:solidFill>
                  <a:srgbClr val="FF0000"/>
                </a:solidFill>
              </a:rPr>
              <a:t>可分页网页</a:t>
            </a:r>
            <a:r>
              <a:rPr lang="zh-CN" altLang="en-US" sz="1600" dirty="0"/>
              <a:t>数据并将数据</a:t>
            </a:r>
            <a:r>
              <a:rPr lang="zh-CN" altLang="en-US" sz="1600" dirty="0">
                <a:solidFill>
                  <a:srgbClr val="FF0000"/>
                </a:solidFill>
              </a:rPr>
              <a:t>全量</a:t>
            </a:r>
            <a:r>
              <a:rPr lang="zh-CN" altLang="en-US" sz="1600" dirty="0"/>
              <a:t>保存到</a:t>
            </a:r>
            <a:r>
              <a:rPr lang="en-US" altLang="zh-CN" sz="1600" dirty="0">
                <a:solidFill>
                  <a:srgbClr val="FF0000"/>
                </a:solidFill>
              </a:rPr>
              <a:t>MySQL</a:t>
            </a:r>
            <a:r>
              <a:rPr lang="zh-CN" altLang="en-US" sz="1600" dirty="0">
                <a:solidFill>
                  <a:srgbClr val="FF0000"/>
                </a:solidFill>
              </a:rPr>
              <a:t>数据库</a:t>
            </a:r>
            <a:r>
              <a:rPr lang="zh-CN" altLang="en-US" sz="1600" dirty="0"/>
              <a:t>的能力。</a:t>
            </a:r>
            <a:endParaRPr lang="en-US" altLang="zh-CN" sz="1600" dirty="0"/>
          </a:p>
        </p:txBody>
      </p:sp>
      <p:sp>
        <p:nvSpPr>
          <p:cNvPr id="2" name="文本框 1">
            <a:extLst>
              <a:ext uri="{FF2B5EF4-FFF2-40B4-BE49-F238E27FC236}">
                <a16:creationId xmlns:a16="http://schemas.microsoft.com/office/drawing/2014/main" id="{96307AA3-D258-4FDC-A52F-7EDC2D7024F1}"/>
              </a:ext>
            </a:extLst>
          </p:cNvPr>
          <p:cNvSpPr txBox="1"/>
          <p:nvPr/>
        </p:nvSpPr>
        <p:spPr>
          <a:xfrm>
            <a:off x="5311170" y="5799667"/>
            <a:ext cx="1569660" cy="369332"/>
          </a:xfrm>
          <a:prstGeom prst="rect">
            <a:avLst/>
          </a:prstGeom>
          <a:noFill/>
        </p:spPr>
        <p:txBody>
          <a:bodyPr wrap="none" rtlCol="0">
            <a:spAutoFit/>
          </a:bodyPr>
          <a:lstStyle/>
          <a:p>
            <a:r>
              <a:rPr lang="zh-CN" altLang="en-US" dirty="0"/>
              <a:t>完整项目结果</a:t>
            </a:r>
          </a:p>
        </p:txBody>
      </p:sp>
      <p:pic>
        <p:nvPicPr>
          <p:cNvPr id="7" name="图片 6">
            <a:extLst>
              <a:ext uri="{FF2B5EF4-FFF2-40B4-BE49-F238E27FC236}">
                <a16:creationId xmlns:a16="http://schemas.microsoft.com/office/drawing/2014/main" id="{242C5D5A-6038-46C2-9A9E-47EB7F5F6275}"/>
              </a:ext>
            </a:extLst>
          </p:cNvPr>
          <p:cNvPicPr>
            <a:picLocks noChangeAspect="1"/>
          </p:cNvPicPr>
          <p:nvPr/>
        </p:nvPicPr>
        <p:blipFill>
          <a:blip r:embed="rId3"/>
          <a:stretch>
            <a:fillRect/>
          </a:stretch>
        </p:blipFill>
        <p:spPr>
          <a:xfrm>
            <a:off x="735623" y="3077307"/>
            <a:ext cx="4553967" cy="2466732"/>
          </a:xfrm>
          <a:prstGeom prst="rect">
            <a:avLst/>
          </a:prstGeom>
          <a:effectLst>
            <a:outerShdw blurRad="50800" dist="38100" dir="2700000" algn="tl" rotWithShape="0">
              <a:prstClr val="black">
                <a:alpha val="40000"/>
              </a:prstClr>
            </a:outerShdw>
          </a:effectLst>
        </p:spPr>
      </p:pic>
      <p:pic>
        <p:nvPicPr>
          <p:cNvPr id="4" name="图片 3">
            <a:extLst>
              <a:ext uri="{FF2B5EF4-FFF2-40B4-BE49-F238E27FC236}">
                <a16:creationId xmlns:a16="http://schemas.microsoft.com/office/drawing/2014/main" id="{0C7BDC99-BFDC-4751-9FA2-D475A3E29047}"/>
              </a:ext>
            </a:extLst>
          </p:cNvPr>
          <p:cNvPicPr>
            <a:picLocks noChangeAspect="1"/>
          </p:cNvPicPr>
          <p:nvPr/>
        </p:nvPicPr>
        <p:blipFill>
          <a:blip r:embed="rId4"/>
          <a:stretch>
            <a:fillRect/>
          </a:stretch>
        </p:blipFill>
        <p:spPr>
          <a:xfrm>
            <a:off x="7004165" y="3077307"/>
            <a:ext cx="4553967" cy="2466732"/>
          </a:xfrm>
          <a:prstGeom prst="rect">
            <a:avLst/>
          </a:prstGeom>
        </p:spPr>
      </p:pic>
    </p:spTree>
    <p:extLst>
      <p:ext uri="{BB962C8B-B14F-4D97-AF65-F5344CB8AC3E}">
        <p14:creationId xmlns:p14="http://schemas.microsoft.com/office/powerpoint/2010/main" val="3772538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vpjrlpe">
      <a:majorFont>
        <a:latin typeface="Source Han Sans SC" panose="020F0302020204030204"/>
        <a:ea typeface="Source Han Sans SC"/>
        <a:cs typeface=""/>
      </a:majorFont>
      <a:minorFont>
        <a:latin typeface="Source Han Sans SC" panose="020F0502020204030204"/>
        <a:ea typeface="Source Han Sans S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2"/>
          </a:solidFill>
          <a:prstDash val="lg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10655</TotalTime>
  <Words>2379</Words>
  <Application>Microsoft Office PowerPoint</Application>
  <PresentationFormat>宽屏</PresentationFormat>
  <Paragraphs>235</Paragraphs>
  <Slides>33</Slides>
  <Notes>19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33</vt:i4>
      </vt:variant>
    </vt:vector>
  </HeadingPairs>
  <TitlesOfParts>
    <vt:vector size="44" baseType="lpstr">
      <vt:lpstr>Lantinghei SC Extralight</vt:lpstr>
      <vt:lpstr>Source Han Sans SC</vt:lpstr>
      <vt:lpstr>STZhongsong</vt:lpstr>
      <vt:lpstr>思源黑体 Bold</vt:lpstr>
      <vt:lpstr>思源黑体 Light</vt:lpstr>
      <vt:lpstr>宋体</vt:lpstr>
      <vt:lpstr>Microsoft YaHei</vt:lpstr>
      <vt:lpstr>Microsoft YaHei</vt:lpstr>
      <vt:lpstr>Arial</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逆光</dc:creator>
  <cp:lastModifiedBy>Administrator</cp:lastModifiedBy>
  <cp:revision>1886</cp:revision>
  <dcterms:created xsi:type="dcterms:W3CDTF">2019-01-18T03:01:25Z</dcterms:created>
  <dcterms:modified xsi:type="dcterms:W3CDTF">2020-08-04T06:58:55Z</dcterms:modified>
</cp:coreProperties>
</file>